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349" r:id="rId3"/>
    <p:sldId id="348" r:id="rId4"/>
    <p:sldId id="298" r:id="rId5"/>
    <p:sldId id="315" r:id="rId6"/>
    <p:sldId id="320" r:id="rId7"/>
    <p:sldId id="390" r:id="rId8"/>
    <p:sldId id="352" r:id="rId9"/>
    <p:sldId id="363" r:id="rId10"/>
    <p:sldId id="365" r:id="rId11"/>
    <p:sldId id="344" r:id="rId12"/>
    <p:sldId id="271" r:id="rId13"/>
    <p:sldId id="321" r:id="rId14"/>
    <p:sldId id="326" r:id="rId15"/>
    <p:sldId id="350" r:id="rId16"/>
    <p:sldId id="392" r:id="rId17"/>
    <p:sldId id="325" r:id="rId18"/>
    <p:sldId id="367" r:id="rId19"/>
    <p:sldId id="379" r:id="rId20"/>
    <p:sldId id="397" r:id="rId21"/>
    <p:sldId id="34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CC3300"/>
    <a:srgbClr val="F5F0FE"/>
    <a:srgbClr val="FFE1FF"/>
    <a:srgbClr val="EEF5FC"/>
    <a:srgbClr val="FFF8EB"/>
    <a:srgbClr val="FFFBF3"/>
    <a:srgbClr val="CCFFFF"/>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1"/>
  </p:normalViewPr>
  <p:slideViewPr>
    <p:cSldViewPr>
      <p:cViewPr varScale="1">
        <p:scale>
          <a:sx n="94" d="100"/>
          <a:sy n="94" d="100"/>
        </p:scale>
        <p:origin x="-11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7F6453-57D4-4EEA-8DCC-5BABCC25783F}" type="slidenum">
              <a:rPr lang="en-US"/>
              <a:pPr/>
              <a:t>‹N›</a:t>
            </a:fld>
            <a:endParaRPr lang="en-US"/>
          </a:p>
        </p:txBody>
      </p:sp>
    </p:spTree>
    <p:extLst>
      <p:ext uri="{BB962C8B-B14F-4D97-AF65-F5344CB8AC3E}">
        <p14:creationId xmlns:p14="http://schemas.microsoft.com/office/powerpoint/2010/main" xmlns="" val="315670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118048-6846-441A-A046-8113C5AFBFD5}" type="slidenum">
              <a:rPr lang="en-US"/>
              <a:pPr/>
              <a:t>‹N›</a:t>
            </a:fld>
            <a:endParaRPr lang="en-US"/>
          </a:p>
        </p:txBody>
      </p:sp>
    </p:spTree>
    <p:extLst>
      <p:ext uri="{BB962C8B-B14F-4D97-AF65-F5344CB8AC3E}">
        <p14:creationId xmlns:p14="http://schemas.microsoft.com/office/powerpoint/2010/main" xmlns="" val="326600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499024D6-2836-497D-9F5F-C2930D625518}" type="slidenum">
              <a:rPr lang="en-US"/>
              <a:pPr/>
              <a:t>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it-IT">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it-IT">
              <a:latin typeface="Arial" pitchFamily="34" charset="0"/>
              <a:ea typeface="ＭＳ Ｐゴシック"/>
            </a:endParaRPr>
          </a:p>
        </p:txBody>
      </p:sp>
    </p:spTree>
    <p:extLst>
      <p:ext uri="{BB962C8B-B14F-4D97-AF65-F5344CB8AC3E}">
        <p14:creationId xmlns:p14="http://schemas.microsoft.com/office/powerpoint/2010/main" xmlns="" val="104288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1C72AB15-A134-9F42-9F48-C5E8CE38B0E5}" type="slidenum">
              <a:rPr lang="en-US" smtClean="0"/>
              <a:pPr/>
              <a:t>9</a:t>
            </a:fld>
            <a:endParaRPr lang="en-US"/>
          </a:p>
        </p:txBody>
      </p:sp>
    </p:spTree>
    <p:extLst>
      <p:ext uri="{BB962C8B-B14F-4D97-AF65-F5344CB8AC3E}">
        <p14:creationId xmlns:p14="http://schemas.microsoft.com/office/powerpoint/2010/main" xmlns="" val="40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B862B892-D1AD-4C00-9863-D2FC3A3B28B0}" type="slidenum">
              <a:rPr lang="it-IT"/>
              <a:pPr>
                <a:defRPr/>
              </a:pPr>
              <a:t>14</a:t>
            </a:fld>
            <a:endParaRPr lang="it-IT"/>
          </a:p>
        </p:txBody>
      </p:sp>
    </p:spTree>
    <p:extLst>
      <p:ext uri="{BB962C8B-B14F-4D97-AF65-F5344CB8AC3E}">
        <p14:creationId xmlns:p14="http://schemas.microsoft.com/office/powerpoint/2010/main" xmlns="" val="415953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B862B892-D1AD-4C00-9863-D2FC3A3B28B0}" type="slidenum">
              <a:rPr lang="it-IT"/>
              <a:pPr>
                <a:defRPr/>
              </a:pPr>
              <a:t>17</a:t>
            </a:fld>
            <a:endParaRPr lang="it-IT"/>
          </a:p>
        </p:txBody>
      </p:sp>
    </p:spTree>
    <p:extLst>
      <p:ext uri="{BB962C8B-B14F-4D97-AF65-F5344CB8AC3E}">
        <p14:creationId xmlns:p14="http://schemas.microsoft.com/office/powerpoint/2010/main" xmlns="" val="244262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5" name="Rectangle 6"/>
          <p:cNvSpPr>
            <a:spLocks noGrp="1" noChangeArrowheads="1"/>
          </p:cNvSpPr>
          <p:nvPr>
            <p:ph type="sldNum" sz="quarter" idx="11"/>
          </p:nvPr>
        </p:nvSpPr>
        <p:spPr>
          <a:ln/>
        </p:spPr>
        <p:txBody>
          <a:bodyPr/>
          <a:lstStyle>
            <a:lvl1pPr>
              <a:defRPr/>
            </a:lvl1pPr>
          </a:lstStyle>
          <a:p>
            <a:fld id="{C68CC848-CF1D-41FE-B4C1-A4894C2DF85C}"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5" name="Rectangle 6"/>
          <p:cNvSpPr>
            <a:spLocks noGrp="1" noChangeArrowheads="1"/>
          </p:cNvSpPr>
          <p:nvPr>
            <p:ph type="sldNum" sz="quarter" idx="11"/>
          </p:nvPr>
        </p:nvSpPr>
        <p:spPr>
          <a:ln/>
        </p:spPr>
        <p:txBody>
          <a:bodyPr/>
          <a:lstStyle>
            <a:lvl1pPr>
              <a:defRPr/>
            </a:lvl1pPr>
          </a:lstStyle>
          <a:p>
            <a:fld id="{EA0344AD-B217-4854-ACF9-9E4AFF1B5EC0}"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5" name="Rectangle 6"/>
          <p:cNvSpPr>
            <a:spLocks noGrp="1" noChangeArrowheads="1"/>
          </p:cNvSpPr>
          <p:nvPr>
            <p:ph type="sldNum" sz="quarter" idx="11"/>
          </p:nvPr>
        </p:nvSpPr>
        <p:spPr>
          <a:ln/>
        </p:spPr>
        <p:txBody>
          <a:bodyPr/>
          <a:lstStyle>
            <a:lvl1pPr>
              <a:defRPr/>
            </a:lvl1pPr>
          </a:lstStyle>
          <a:p>
            <a:fld id="{145169DA-16A6-4F59-9B52-BB5F333E6172}"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5" name="Rectangle 6"/>
          <p:cNvSpPr>
            <a:spLocks noGrp="1" noChangeArrowheads="1"/>
          </p:cNvSpPr>
          <p:nvPr>
            <p:ph type="sldNum" sz="quarter" idx="11"/>
          </p:nvPr>
        </p:nvSpPr>
        <p:spPr>
          <a:ln/>
        </p:spPr>
        <p:txBody>
          <a:bodyPr/>
          <a:lstStyle>
            <a:lvl1pPr>
              <a:defRPr/>
            </a:lvl1pPr>
          </a:lstStyle>
          <a:p>
            <a:fld id="{0620F8BF-B7EB-4E62-A2AC-9237B24DA243}"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6" name="Rectangle 6"/>
          <p:cNvSpPr>
            <a:spLocks noGrp="1" noChangeArrowheads="1"/>
          </p:cNvSpPr>
          <p:nvPr>
            <p:ph type="sldNum" sz="quarter" idx="11"/>
          </p:nvPr>
        </p:nvSpPr>
        <p:spPr>
          <a:ln/>
        </p:spPr>
        <p:txBody>
          <a:bodyPr/>
          <a:lstStyle>
            <a:lvl1pPr>
              <a:defRPr/>
            </a:lvl1pPr>
          </a:lstStyle>
          <a:p>
            <a:fld id="{6EFCD16D-4760-4A22-8F6B-630783BE503F}"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5" name="Rectangle 6"/>
          <p:cNvSpPr>
            <a:spLocks noGrp="1" noChangeArrowheads="1"/>
          </p:cNvSpPr>
          <p:nvPr>
            <p:ph type="sldNum" sz="quarter" idx="11"/>
          </p:nvPr>
        </p:nvSpPr>
        <p:spPr>
          <a:ln/>
        </p:spPr>
        <p:txBody>
          <a:bodyPr/>
          <a:lstStyle>
            <a:lvl1pPr>
              <a:defRPr/>
            </a:lvl1pPr>
          </a:lstStyle>
          <a:p>
            <a:fld id="{2FDC3933-3787-4481-9D6C-BC60DAB014D4}"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5" name="Rectangle 6"/>
          <p:cNvSpPr>
            <a:spLocks noGrp="1" noChangeArrowheads="1"/>
          </p:cNvSpPr>
          <p:nvPr>
            <p:ph type="sldNum" sz="quarter" idx="11"/>
          </p:nvPr>
        </p:nvSpPr>
        <p:spPr>
          <a:ln/>
        </p:spPr>
        <p:txBody>
          <a:bodyPr/>
          <a:lstStyle>
            <a:lvl1pPr>
              <a:defRPr/>
            </a:lvl1pPr>
          </a:lstStyle>
          <a:p>
            <a:fld id="{19DB0F6B-FE35-4A95-80D4-7F20EA315B59}"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6" name="Rectangle 6"/>
          <p:cNvSpPr>
            <a:spLocks noGrp="1" noChangeArrowheads="1"/>
          </p:cNvSpPr>
          <p:nvPr>
            <p:ph type="sldNum" sz="quarter" idx="11"/>
          </p:nvPr>
        </p:nvSpPr>
        <p:spPr>
          <a:ln/>
        </p:spPr>
        <p:txBody>
          <a:bodyPr/>
          <a:lstStyle>
            <a:lvl1pPr>
              <a:defRPr/>
            </a:lvl1pPr>
          </a:lstStyle>
          <a:p>
            <a:fld id="{227AEC52-ADEC-4363-841E-D918FF326669}"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8" name="Rectangle 6"/>
          <p:cNvSpPr>
            <a:spLocks noGrp="1" noChangeArrowheads="1"/>
          </p:cNvSpPr>
          <p:nvPr>
            <p:ph type="sldNum" sz="quarter" idx="11"/>
          </p:nvPr>
        </p:nvSpPr>
        <p:spPr>
          <a:ln/>
        </p:spPr>
        <p:txBody>
          <a:bodyPr/>
          <a:lstStyle>
            <a:lvl1pPr>
              <a:defRPr/>
            </a:lvl1pPr>
          </a:lstStyle>
          <a:p>
            <a:fld id="{5B3D58F8-B882-446C-B914-F4AE01BC46C7}"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4" name="Rectangle 6"/>
          <p:cNvSpPr>
            <a:spLocks noGrp="1" noChangeArrowheads="1"/>
          </p:cNvSpPr>
          <p:nvPr>
            <p:ph type="sldNum" sz="quarter" idx="11"/>
          </p:nvPr>
        </p:nvSpPr>
        <p:spPr>
          <a:ln/>
        </p:spPr>
        <p:txBody>
          <a:bodyPr/>
          <a:lstStyle>
            <a:lvl1pPr>
              <a:defRPr/>
            </a:lvl1pPr>
          </a:lstStyle>
          <a:p>
            <a:fld id="{C79CF8C0-E71F-426E-AF0A-3856E400AF54}"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3" name="Rectangle 6"/>
          <p:cNvSpPr>
            <a:spLocks noGrp="1" noChangeArrowheads="1"/>
          </p:cNvSpPr>
          <p:nvPr>
            <p:ph type="sldNum" sz="quarter" idx="11"/>
          </p:nvPr>
        </p:nvSpPr>
        <p:spPr>
          <a:ln/>
        </p:spPr>
        <p:txBody>
          <a:bodyPr/>
          <a:lstStyle>
            <a:lvl1pPr>
              <a:defRPr/>
            </a:lvl1pPr>
          </a:lstStyle>
          <a:p>
            <a:fld id="{C9931AA2-4F8E-4196-B7FF-59DA4E4474D3}"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6" name="Rectangle 6"/>
          <p:cNvSpPr>
            <a:spLocks noGrp="1" noChangeArrowheads="1"/>
          </p:cNvSpPr>
          <p:nvPr>
            <p:ph type="sldNum" sz="quarter" idx="11"/>
          </p:nvPr>
        </p:nvSpPr>
        <p:spPr>
          <a:ln/>
        </p:spPr>
        <p:txBody>
          <a:bodyPr/>
          <a:lstStyle>
            <a:lvl1pPr>
              <a:defRPr/>
            </a:lvl1pPr>
          </a:lstStyle>
          <a:p>
            <a:fld id="{8BE56415-D717-4C50-B949-5A1D0486C799}"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ftr" sz="quarter" idx="10"/>
          </p:nvPr>
        </p:nvSpPr>
        <p:spPr>
          <a:ln/>
        </p:spPr>
        <p:txBody>
          <a:bodyPr/>
          <a:lstStyle>
            <a:lvl1pPr>
              <a:defRPr/>
            </a:lvl1pPr>
          </a:lstStyle>
          <a:p>
            <a:pPr>
              <a:defRPr/>
            </a:pPr>
            <a:r>
              <a:rPr lang="it-IT"/>
              <a:t>Elsa Fornero - April 2009</a:t>
            </a:r>
          </a:p>
        </p:txBody>
      </p:sp>
      <p:sp>
        <p:nvSpPr>
          <p:cNvPr id="6" name="Rectangle 6"/>
          <p:cNvSpPr>
            <a:spLocks noGrp="1" noChangeArrowheads="1"/>
          </p:cNvSpPr>
          <p:nvPr>
            <p:ph type="sldNum" sz="quarter" idx="11"/>
          </p:nvPr>
        </p:nvSpPr>
        <p:spPr>
          <a:ln/>
        </p:spPr>
        <p:txBody>
          <a:bodyPr/>
          <a:lstStyle>
            <a:lvl1pPr>
              <a:defRPr/>
            </a:lvl1pPr>
          </a:lstStyle>
          <a:p>
            <a:fld id="{EA30F521-4B17-4690-BF89-297790A76913}"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9" name="Rectangle 5"/>
          <p:cNvSpPr>
            <a:spLocks noGrp="1" noChangeArrowheads="1"/>
          </p:cNvSpPr>
          <p:nvPr>
            <p:ph type="ftr" sz="quarter" idx="3"/>
          </p:nvPr>
        </p:nvSpPr>
        <p:spPr bwMode="auto">
          <a:xfrm>
            <a:off x="34925" y="64817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mn-ea"/>
                <a:cs typeface="+mn-cs"/>
              </a:defRPr>
            </a:lvl1pPr>
          </a:lstStyle>
          <a:p>
            <a:pPr>
              <a:defRPr/>
            </a:pPr>
            <a:r>
              <a:rPr lang="it-IT"/>
              <a:t>Elsa Fornero - April 2009</a:t>
            </a:r>
          </a:p>
        </p:txBody>
      </p:sp>
      <p:sp>
        <p:nvSpPr>
          <p:cNvPr id="1030" name="Rectangle 6"/>
          <p:cNvSpPr>
            <a:spLocks noGrp="1" noChangeArrowheads="1"/>
          </p:cNvSpPr>
          <p:nvPr>
            <p:ph type="sldNum" sz="quarter" idx="4"/>
          </p:nvPr>
        </p:nvSpPr>
        <p:spPr bwMode="auto">
          <a:xfrm>
            <a:off x="7046913"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8A8DC0B-1FED-4A70-BFED-373204F3176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dt="0"/>
  <p:txStyles>
    <p:titleStyle>
      <a:lvl1pPr algn="ctr" rtl="0" eaLnBrk="0" fontAlgn="base" hangingPunct="0">
        <a:spcBef>
          <a:spcPct val="0"/>
        </a:spcBef>
        <a:spcAft>
          <a:spcPct val="0"/>
        </a:spcAft>
        <a:defRPr sz="4400">
          <a:solidFill>
            <a:srgbClr val="CC3300"/>
          </a:solidFill>
          <a:latin typeface="+mj-lt"/>
          <a:ea typeface="ＭＳ Ｐゴシック" charset="0"/>
          <a:cs typeface="ＭＳ Ｐゴシック"/>
        </a:defRPr>
      </a:lvl1pPr>
      <a:lvl2pPr algn="ctr" rtl="0" eaLnBrk="0" fontAlgn="base" hangingPunct="0">
        <a:spcBef>
          <a:spcPct val="0"/>
        </a:spcBef>
        <a:spcAft>
          <a:spcPct val="0"/>
        </a:spcAft>
        <a:defRPr sz="4400">
          <a:solidFill>
            <a:srgbClr val="CC3300"/>
          </a:solidFill>
          <a:latin typeface="Arial" charset="0"/>
          <a:ea typeface="ＭＳ Ｐゴシック" charset="0"/>
          <a:cs typeface="ＭＳ Ｐゴシック"/>
        </a:defRPr>
      </a:lvl2pPr>
      <a:lvl3pPr algn="ctr" rtl="0" eaLnBrk="0" fontAlgn="base" hangingPunct="0">
        <a:spcBef>
          <a:spcPct val="0"/>
        </a:spcBef>
        <a:spcAft>
          <a:spcPct val="0"/>
        </a:spcAft>
        <a:defRPr sz="4400">
          <a:solidFill>
            <a:srgbClr val="CC3300"/>
          </a:solidFill>
          <a:latin typeface="Arial" charset="0"/>
          <a:ea typeface="ＭＳ Ｐゴシック" charset="0"/>
          <a:cs typeface="ＭＳ Ｐゴシック"/>
        </a:defRPr>
      </a:lvl3pPr>
      <a:lvl4pPr algn="ctr" rtl="0" eaLnBrk="0" fontAlgn="base" hangingPunct="0">
        <a:spcBef>
          <a:spcPct val="0"/>
        </a:spcBef>
        <a:spcAft>
          <a:spcPct val="0"/>
        </a:spcAft>
        <a:defRPr sz="4400">
          <a:solidFill>
            <a:srgbClr val="CC3300"/>
          </a:solidFill>
          <a:latin typeface="Arial" charset="0"/>
          <a:ea typeface="ＭＳ Ｐゴシック" charset="0"/>
          <a:cs typeface="ＭＳ Ｐゴシック"/>
        </a:defRPr>
      </a:lvl4pPr>
      <a:lvl5pPr algn="ctr" rtl="0" eaLnBrk="0" fontAlgn="base" hangingPunct="0">
        <a:spcBef>
          <a:spcPct val="0"/>
        </a:spcBef>
        <a:spcAft>
          <a:spcPct val="0"/>
        </a:spcAft>
        <a:defRPr sz="4400">
          <a:solidFill>
            <a:srgbClr val="CC3300"/>
          </a:solidFill>
          <a:latin typeface="Arial" charset="0"/>
          <a:ea typeface="ＭＳ Ｐゴシック" charset="0"/>
          <a:cs typeface="ＭＳ Ｐゴシック"/>
        </a:defRPr>
      </a:lvl5pPr>
      <a:lvl6pPr marL="457200" algn="ctr" rtl="0" fontAlgn="base">
        <a:spcBef>
          <a:spcPct val="0"/>
        </a:spcBef>
        <a:spcAft>
          <a:spcPct val="0"/>
        </a:spcAft>
        <a:defRPr sz="4400">
          <a:solidFill>
            <a:srgbClr val="CC3300"/>
          </a:solidFill>
          <a:latin typeface="Arial" charset="0"/>
        </a:defRPr>
      </a:lvl6pPr>
      <a:lvl7pPr marL="914400" algn="ctr" rtl="0" fontAlgn="base">
        <a:spcBef>
          <a:spcPct val="0"/>
        </a:spcBef>
        <a:spcAft>
          <a:spcPct val="0"/>
        </a:spcAft>
        <a:defRPr sz="4400">
          <a:solidFill>
            <a:srgbClr val="CC3300"/>
          </a:solidFill>
          <a:latin typeface="Arial" charset="0"/>
        </a:defRPr>
      </a:lvl7pPr>
      <a:lvl8pPr marL="1371600" algn="ctr" rtl="0" fontAlgn="base">
        <a:spcBef>
          <a:spcPct val="0"/>
        </a:spcBef>
        <a:spcAft>
          <a:spcPct val="0"/>
        </a:spcAft>
        <a:defRPr sz="4400">
          <a:solidFill>
            <a:srgbClr val="CC3300"/>
          </a:solidFill>
          <a:latin typeface="Arial" charset="0"/>
        </a:defRPr>
      </a:lvl8pPr>
      <a:lvl9pPr marL="1828800" algn="ctr" rtl="0" fontAlgn="base">
        <a:spcBef>
          <a:spcPct val="0"/>
        </a:spcBef>
        <a:spcAft>
          <a:spcPct val="0"/>
        </a:spcAft>
        <a:defRPr sz="4400">
          <a:solidFill>
            <a:srgbClr val="CC3300"/>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0"/>
          <a:cs typeface="ＭＳ Ｐゴシック"/>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Human_dignity" TargetMode="External"/><Relationship Id="rId2" Type="http://schemas.openxmlformats.org/officeDocument/2006/relationships/hyperlink" Target="http://en.wikipedia.org/wiki/Economic,_social_and_cultural_righ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0" y="0"/>
            <a:ext cx="8978418" cy="3284984"/>
          </a:xfrm>
        </p:spPr>
        <p:txBody>
          <a:bodyPr/>
          <a:lstStyle/>
          <a:p>
            <a:pPr rtl="0"/>
            <a:r>
              <a:rPr lang="it-IT" b="1" dirty="0">
                <a:latin typeface="Garamond" panose="02020404030301010803" pitchFamily="18" charset="0"/>
              </a:rPr>
              <a:t>Welfare state ed equità </a:t>
            </a:r>
            <a:br>
              <a:rPr lang="it-IT" b="1" dirty="0">
                <a:latin typeface="Garamond" panose="02020404030301010803" pitchFamily="18" charset="0"/>
              </a:rPr>
            </a:br>
            <a:r>
              <a:rPr lang="it-IT" b="1" dirty="0">
                <a:latin typeface="Garamond" panose="02020404030301010803" pitchFamily="18" charset="0"/>
              </a:rPr>
              <a:t>entro e tra le generazioni: </a:t>
            </a:r>
            <a:r>
              <a:rPr lang="it-IT" sz="4000" b="1" dirty="0">
                <a:latin typeface="Garamond" panose="02020404030301010803" pitchFamily="18" charset="0"/>
              </a:rPr>
              <a:t/>
            </a:r>
            <a:br>
              <a:rPr lang="it-IT" sz="4000" b="1" dirty="0">
                <a:latin typeface="Garamond" panose="02020404030301010803" pitchFamily="18" charset="0"/>
              </a:rPr>
            </a:br>
            <a:r>
              <a:rPr lang="it-IT" sz="3600" b="1" i="1" dirty="0">
                <a:latin typeface="Garamond" panose="02020404030301010803" pitchFamily="18" charset="0"/>
              </a:rPr>
              <a:t>insegnamenti dal e per il mondo agricolo</a:t>
            </a:r>
            <a:endParaRPr lang="it-IT" sz="3600" i="1" dirty="0">
              <a:latin typeface="Garamond" panose="02020404030301010803" pitchFamily="18" charset="0"/>
            </a:endParaRPr>
          </a:p>
        </p:txBody>
      </p:sp>
      <p:sp>
        <p:nvSpPr>
          <p:cNvPr id="17410" name="Rectangle 3"/>
          <p:cNvSpPr>
            <a:spLocks noGrp="1" noChangeArrowheads="1"/>
          </p:cNvSpPr>
          <p:nvPr>
            <p:ph type="subTitle" idx="1"/>
          </p:nvPr>
        </p:nvSpPr>
        <p:spPr>
          <a:xfrm>
            <a:off x="811696" y="3933057"/>
            <a:ext cx="7451342" cy="2224032"/>
          </a:xfrm>
        </p:spPr>
        <p:txBody>
          <a:bodyPr/>
          <a:lstStyle/>
          <a:p>
            <a:pPr eaLnBrk="1" hangingPunct="1">
              <a:lnSpc>
                <a:spcPct val="80000"/>
              </a:lnSpc>
            </a:pPr>
            <a:r>
              <a:rPr lang="en-US" sz="2800" b="1" dirty="0">
                <a:latin typeface="Baskerville" panose="02020502070401020303" pitchFamily="18" charset="0"/>
                <a:ea typeface="Baskerville" panose="02020502070401020303" pitchFamily="18" charset="0"/>
              </a:rPr>
              <a:t>Elsa Fornero</a:t>
            </a:r>
          </a:p>
          <a:p>
            <a:pPr eaLnBrk="1" hangingPunct="1">
              <a:lnSpc>
                <a:spcPct val="80000"/>
              </a:lnSpc>
            </a:pPr>
            <a:r>
              <a:rPr lang="en-US" sz="2400" dirty="0" err="1">
                <a:latin typeface="Baskerville" panose="02020502070401020303" pitchFamily="18" charset="0"/>
                <a:ea typeface="Baskerville" panose="02020502070401020303" pitchFamily="18" charset="0"/>
              </a:rPr>
              <a:t>Universit</a:t>
            </a:r>
            <a:r>
              <a:rPr lang="it-IT" sz="2400" dirty="0">
                <a:latin typeface="Baskerville" panose="02020502070401020303" pitchFamily="18" charset="0"/>
                <a:ea typeface="Baskerville" panose="02020502070401020303" pitchFamily="18" charset="0"/>
              </a:rPr>
              <a:t>à</a:t>
            </a:r>
            <a:r>
              <a:rPr lang="en-US" sz="2400" dirty="0">
                <a:latin typeface="Baskerville" panose="02020502070401020303" pitchFamily="18" charset="0"/>
                <a:ea typeface="Baskerville" panose="02020502070401020303" pitchFamily="18" charset="0"/>
              </a:rPr>
              <a:t> </a:t>
            </a:r>
            <a:r>
              <a:rPr lang="it-IT" sz="2400" dirty="0">
                <a:latin typeface="Baskerville" panose="02020502070401020303" pitchFamily="18" charset="0"/>
                <a:ea typeface="Baskerville" panose="02020502070401020303" pitchFamily="18" charset="0"/>
              </a:rPr>
              <a:t>di</a:t>
            </a:r>
            <a:r>
              <a:rPr lang="en-US" sz="2400" dirty="0">
                <a:latin typeface="Baskerville" panose="02020502070401020303" pitchFamily="18" charset="0"/>
                <a:ea typeface="Baskerville" panose="02020502070401020303" pitchFamily="18" charset="0"/>
              </a:rPr>
              <a:t> Torino e </a:t>
            </a:r>
            <a:r>
              <a:rPr lang="en-US" sz="2400" dirty="0" err="1">
                <a:latin typeface="Baskerville" panose="02020502070401020303" pitchFamily="18" charset="0"/>
                <a:ea typeface="Baskerville" panose="02020502070401020303" pitchFamily="18" charset="0"/>
              </a:rPr>
              <a:t>CeRP</a:t>
            </a:r>
            <a:r>
              <a:rPr lang="en-US" sz="2400" dirty="0">
                <a:latin typeface="Baskerville" panose="02020502070401020303" pitchFamily="18" charset="0"/>
                <a:ea typeface="Baskerville" panose="02020502070401020303" pitchFamily="18" charset="0"/>
              </a:rPr>
              <a:t>-CCA</a:t>
            </a:r>
          </a:p>
          <a:p>
            <a:pPr eaLnBrk="1" hangingPunct="1">
              <a:lnSpc>
                <a:spcPct val="80000"/>
              </a:lnSpc>
            </a:pPr>
            <a:endParaRPr lang="it-IT" sz="2800" dirty="0">
              <a:latin typeface="Baskerville" panose="02020502070401020303" pitchFamily="18" charset="0"/>
              <a:ea typeface="Baskerville" panose="02020502070401020303" pitchFamily="18" charset="0"/>
            </a:endParaRPr>
          </a:p>
          <a:p>
            <a:pPr eaLnBrk="1" hangingPunct="1">
              <a:lnSpc>
                <a:spcPct val="80000"/>
              </a:lnSpc>
            </a:pPr>
            <a:r>
              <a:rPr lang="it-IT" sz="2400" dirty="0">
                <a:latin typeface="Baskerville" panose="02020502070401020303" pitchFamily="18" charset="0"/>
                <a:ea typeface="Baskerville" panose="02020502070401020303" pitchFamily="18" charset="0"/>
              </a:rPr>
              <a:t>Accademia dell’Agricoltura</a:t>
            </a:r>
          </a:p>
          <a:p>
            <a:pPr eaLnBrk="1" hangingPunct="1">
              <a:lnSpc>
                <a:spcPct val="80000"/>
              </a:lnSpc>
            </a:pPr>
            <a:r>
              <a:rPr lang="it-IT" sz="2400" dirty="0">
                <a:latin typeface="Baskerville" panose="02020502070401020303" pitchFamily="18" charset="0"/>
                <a:ea typeface="Baskerville" panose="02020502070401020303" pitchFamily="18" charset="0"/>
              </a:rPr>
              <a:t>Torino, 11 aprile</a:t>
            </a:r>
            <a:r>
              <a:rPr lang="en-US" sz="2400" dirty="0">
                <a:latin typeface="Baskerville" panose="02020502070401020303" pitchFamily="18" charset="0"/>
                <a:ea typeface="Baskerville" panose="02020502070401020303" pitchFamily="18" charset="0"/>
              </a:rPr>
              <a:t>, 20</a:t>
            </a:r>
            <a:r>
              <a:rPr lang="it-IT" sz="2400" dirty="0">
                <a:latin typeface="Baskerville" panose="02020502070401020303" pitchFamily="18" charset="0"/>
                <a:ea typeface="Baskerville" panose="02020502070401020303" pitchFamily="18" charset="0"/>
              </a:rPr>
              <a:t>24</a:t>
            </a:r>
            <a:endParaRPr lang="en-US" sz="2400" dirty="0">
              <a:latin typeface="Baskerville" panose="02020502070401020303" pitchFamily="18" charset="0"/>
              <a:ea typeface="Baskerville" panose="02020502070401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4921" y="298326"/>
            <a:ext cx="8526491" cy="5740033"/>
          </a:xfrm>
          <a:prstGeom prst="rect">
            <a:avLst/>
          </a:prstGeom>
          <a:noFill/>
        </p:spPr>
        <p:txBody>
          <a:bodyPr wrap="square" rtlCol="0">
            <a:spAutoFit/>
          </a:bodyPr>
          <a:lstStyle/>
          <a:p>
            <a:r>
              <a:rPr lang="it-IT" sz="3200" b="1" i="1" dirty="0">
                <a:solidFill>
                  <a:srgbClr val="0000FF"/>
                </a:solidFill>
                <a:latin typeface="Garamond"/>
                <a:cs typeface="Garamond"/>
              </a:rPr>
              <a:t>Tanti buoni propositi </a:t>
            </a:r>
          </a:p>
          <a:p>
            <a:pPr>
              <a:spcAft>
                <a:spcPts val="600"/>
              </a:spcAft>
            </a:pPr>
            <a:r>
              <a:rPr lang="it-IT" sz="3200" b="1" i="1" dirty="0">
                <a:solidFill>
                  <a:srgbClr val="0000FF"/>
                </a:solidFill>
                <a:latin typeface="Garamond"/>
                <a:cs typeface="Garamond"/>
              </a:rPr>
              <a:t>lungi dall’essere realizzati….</a:t>
            </a:r>
          </a:p>
          <a:p>
            <a:pPr algn="r"/>
            <a:r>
              <a:rPr lang="it-IT" sz="3200" b="1" i="1" dirty="0">
                <a:solidFill>
                  <a:srgbClr val="0000FF"/>
                </a:solidFill>
                <a:latin typeface="Garamond"/>
                <a:cs typeface="Garamond"/>
              </a:rPr>
              <a:t>Perché se il mercato è imperfetto, </a:t>
            </a:r>
          </a:p>
          <a:p>
            <a:pPr algn="r"/>
            <a:r>
              <a:rPr lang="it-IT" sz="3200" b="1" i="1" dirty="0">
                <a:solidFill>
                  <a:srgbClr val="0000FF"/>
                </a:solidFill>
                <a:latin typeface="Garamond"/>
                <a:cs typeface="Garamond"/>
              </a:rPr>
              <a:t>e lo è, </a:t>
            </a:r>
          </a:p>
          <a:p>
            <a:pPr algn="r"/>
            <a:r>
              <a:rPr lang="it-IT" sz="3200" b="1" i="1" dirty="0">
                <a:solidFill>
                  <a:srgbClr val="0000FF"/>
                </a:solidFill>
                <a:latin typeface="Garamond"/>
                <a:cs typeface="Garamond"/>
              </a:rPr>
              <a:t>lo stato non è onnipotente </a:t>
            </a:r>
          </a:p>
          <a:p>
            <a:pPr algn="r"/>
            <a:r>
              <a:rPr lang="it-IT" sz="3200" b="1" i="1" dirty="0">
                <a:solidFill>
                  <a:srgbClr val="0000FF"/>
                </a:solidFill>
                <a:latin typeface="Garamond"/>
                <a:cs typeface="Garamond"/>
              </a:rPr>
              <a:t>e la politica è spesso miope</a:t>
            </a:r>
            <a:endParaRPr lang="en-US" sz="3200" b="1" i="1" dirty="0">
              <a:solidFill>
                <a:srgbClr val="FF0000"/>
              </a:solidFill>
              <a:latin typeface="Garamond"/>
              <a:cs typeface="Garamond"/>
            </a:endParaRPr>
          </a:p>
          <a:p>
            <a:pPr>
              <a:spcBef>
                <a:spcPts val="600"/>
              </a:spcBef>
              <a:spcAft>
                <a:spcPts val="600"/>
              </a:spcAft>
            </a:pPr>
            <a:r>
              <a:rPr lang="it-IT" sz="3200" b="1" i="1" dirty="0">
                <a:solidFill>
                  <a:srgbClr val="FF0000"/>
                </a:solidFill>
                <a:latin typeface="Garamond"/>
                <a:cs typeface="Garamond"/>
              </a:rPr>
              <a:t>In realtà, negli ultimi decenni, aumento della povertà, </a:t>
            </a:r>
          </a:p>
          <a:p>
            <a:r>
              <a:rPr lang="it-IT" sz="3200" b="1" i="1" dirty="0">
                <a:solidFill>
                  <a:srgbClr val="FF0000"/>
                </a:solidFill>
                <a:latin typeface="Garamond"/>
                <a:cs typeface="Garamond"/>
              </a:rPr>
              <a:t> e dell’esclusione sociale nei Paesi occidentali segnano l’inadeguatezza dei sistemi di welfare come congegnati in pratica  </a:t>
            </a:r>
          </a:p>
        </p:txBody>
      </p:sp>
      <p:sp>
        <p:nvSpPr>
          <p:cNvPr id="4" name="Slide Number Placeholder 3"/>
          <p:cNvSpPr>
            <a:spLocks noGrp="1"/>
          </p:cNvSpPr>
          <p:nvPr>
            <p:ph type="sldNum" sz="quarter" idx="11"/>
          </p:nvPr>
        </p:nvSpPr>
        <p:spPr/>
        <p:txBody>
          <a:bodyPr/>
          <a:lstStyle/>
          <a:p>
            <a:fld id="{C9931AA2-4F8E-4196-B7FF-59DA4E4474D3}" type="slidenum">
              <a:rPr lang="it-IT" smtClean="0"/>
              <a:pPr/>
              <a:t>10</a:t>
            </a:fld>
            <a:endParaRPr lang="it-IT"/>
          </a:p>
        </p:txBody>
      </p:sp>
      <p:sp>
        <p:nvSpPr>
          <p:cNvPr id="5" name="Segnaposto piè di pagina 3">
            <a:extLst>
              <a:ext uri="{FF2B5EF4-FFF2-40B4-BE49-F238E27FC236}">
                <a16:creationId xmlns:a16="http://schemas.microsoft.com/office/drawing/2014/main" xmlns="" id="{6C95F804-F26E-B854-6358-EB36ACDDEF01}"/>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90587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74638"/>
            <a:ext cx="9036496" cy="1143000"/>
          </a:xfrm>
        </p:spPr>
        <p:txBody>
          <a:bodyPr/>
          <a:lstStyle/>
          <a:p>
            <a:r>
              <a:rPr lang="en-US" dirty="0" err="1"/>
              <a:t>Composizione</a:t>
            </a:r>
            <a:r>
              <a:rPr lang="en-US" dirty="0"/>
              <a:t> </a:t>
            </a:r>
            <a:r>
              <a:rPr lang="en-US" dirty="0" err="1"/>
              <a:t>della</a:t>
            </a:r>
            <a:r>
              <a:rPr lang="en-US" dirty="0"/>
              <a:t> </a:t>
            </a:r>
            <a:r>
              <a:rPr lang="en-US" dirty="0" err="1"/>
              <a:t>spesa</a:t>
            </a:r>
            <a:r>
              <a:rPr lang="en-US" dirty="0"/>
              <a:t> </a:t>
            </a:r>
            <a:r>
              <a:rPr lang="en-US" dirty="0" err="1"/>
              <a:t>sociale</a:t>
            </a:r>
            <a:r>
              <a:rPr lang="en-US" dirty="0"/>
              <a:t> </a:t>
            </a:r>
          </a:p>
        </p:txBody>
      </p:sp>
      <p:pic>
        <p:nvPicPr>
          <p:cNvPr id="6" name="Segnaposto contenuto 5" descr="Composition of Social Protection Expenditure.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1588" b="11588"/>
          <a:stretch>
            <a:fillRect/>
          </a:stretch>
        </p:blipFill>
        <p:spPr/>
      </p:pic>
      <p:sp>
        <p:nvSpPr>
          <p:cNvPr id="5" name="Segnaposto numero diapositiva 4"/>
          <p:cNvSpPr>
            <a:spLocks noGrp="1"/>
          </p:cNvSpPr>
          <p:nvPr>
            <p:ph type="sldNum" sz="quarter" idx="11"/>
          </p:nvPr>
        </p:nvSpPr>
        <p:spPr/>
        <p:txBody>
          <a:bodyPr/>
          <a:lstStyle/>
          <a:p>
            <a:fld id="{2FDC3933-3787-4481-9D6C-BC60DAB014D4}" type="slidenum">
              <a:rPr lang="it-IT" smtClean="0"/>
              <a:pPr/>
              <a:t>11</a:t>
            </a:fld>
            <a:endParaRPr lang="it-IT"/>
          </a:p>
        </p:txBody>
      </p:sp>
      <p:sp>
        <p:nvSpPr>
          <p:cNvPr id="3" name="Segnaposto piè di pagina 3">
            <a:extLst>
              <a:ext uri="{FF2B5EF4-FFF2-40B4-BE49-F238E27FC236}">
                <a16:creationId xmlns:a16="http://schemas.microsoft.com/office/drawing/2014/main" xmlns="" id="{88F734C7-7B31-E252-DE59-7610D9F743FB}"/>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51444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9BDE3-EE51-2F4A-9BFA-46317B850CD6}"/>
              </a:ext>
            </a:extLst>
          </p:cNvPr>
          <p:cNvSpPr>
            <a:spLocks noGrp="1"/>
          </p:cNvSpPr>
          <p:nvPr>
            <p:ph type="title"/>
          </p:nvPr>
        </p:nvSpPr>
        <p:spPr>
          <a:xfrm>
            <a:off x="628650" y="398179"/>
            <a:ext cx="7886700" cy="994172"/>
          </a:xfrm>
        </p:spPr>
        <p:txBody>
          <a:bodyPr/>
          <a:lstStyle/>
          <a:p>
            <a:pPr algn="ctr"/>
            <a:r>
              <a:rPr lang="it-IT" sz="4000" b="1" dirty="0">
                <a:solidFill>
                  <a:srgbClr val="BA003C"/>
                </a:solidFill>
                <a:latin typeface="Garamond"/>
                <a:cs typeface="Garamond"/>
              </a:rPr>
              <a:t>Come finanziare la previdenza</a:t>
            </a:r>
          </a:p>
        </p:txBody>
      </p:sp>
      <p:pic>
        <p:nvPicPr>
          <p:cNvPr id="5" name="Picture 4">
            <a:extLst>
              <a:ext uri="{FF2B5EF4-FFF2-40B4-BE49-F238E27FC236}">
                <a16:creationId xmlns:a16="http://schemas.microsoft.com/office/drawing/2014/main" xmlns="" id="{25986AED-0F49-C945-9DB2-96AFC4E43C4B}"/>
              </a:ext>
            </a:extLst>
          </p:cNvPr>
          <p:cNvPicPr>
            <a:picLocks noChangeAspect="1"/>
          </p:cNvPicPr>
          <p:nvPr/>
        </p:nvPicPr>
        <p:blipFill>
          <a:blip r:embed="rId2" cstate="print"/>
          <a:stretch>
            <a:fillRect/>
          </a:stretch>
        </p:blipFill>
        <p:spPr>
          <a:xfrm>
            <a:off x="159494" y="3787178"/>
            <a:ext cx="2019924" cy="1512794"/>
          </a:xfrm>
          <a:prstGeom prst="rect">
            <a:avLst/>
          </a:prstGeom>
        </p:spPr>
      </p:pic>
      <p:pic>
        <p:nvPicPr>
          <p:cNvPr id="7" name="Picture 6">
            <a:extLst>
              <a:ext uri="{FF2B5EF4-FFF2-40B4-BE49-F238E27FC236}">
                <a16:creationId xmlns:a16="http://schemas.microsoft.com/office/drawing/2014/main" xmlns="" id="{A7BC4B7F-FD51-C948-A02D-B0BF81F4CDC5}"/>
              </a:ext>
            </a:extLst>
          </p:cNvPr>
          <p:cNvPicPr>
            <a:picLocks noChangeAspect="1"/>
          </p:cNvPicPr>
          <p:nvPr/>
        </p:nvPicPr>
        <p:blipFill>
          <a:blip r:embed="rId3" cstate="print"/>
          <a:stretch>
            <a:fillRect/>
          </a:stretch>
        </p:blipFill>
        <p:spPr>
          <a:xfrm>
            <a:off x="2179418" y="3726594"/>
            <a:ext cx="1781198" cy="1515567"/>
          </a:xfrm>
          <a:prstGeom prst="rect">
            <a:avLst/>
          </a:prstGeom>
        </p:spPr>
      </p:pic>
      <p:pic>
        <p:nvPicPr>
          <p:cNvPr id="11" name="Picture 10">
            <a:extLst>
              <a:ext uri="{FF2B5EF4-FFF2-40B4-BE49-F238E27FC236}">
                <a16:creationId xmlns:a16="http://schemas.microsoft.com/office/drawing/2014/main" xmlns="" id="{DDBB7B46-F767-774E-99A7-EA5B40884C78}"/>
              </a:ext>
            </a:extLst>
          </p:cNvPr>
          <p:cNvPicPr>
            <a:picLocks noChangeAspect="1"/>
          </p:cNvPicPr>
          <p:nvPr/>
        </p:nvPicPr>
        <p:blipFill>
          <a:blip r:embed="rId4" cstate="print"/>
          <a:stretch>
            <a:fillRect/>
          </a:stretch>
        </p:blipFill>
        <p:spPr>
          <a:xfrm>
            <a:off x="6444208" y="3729364"/>
            <a:ext cx="2166392" cy="1512797"/>
          </a:xfrm>
          <a:prstGeom prst="rect">
            <a:avLst/>
          </a:prstGeom>
        </p:spPr>
      </p:pic>
      <p:pic>
        <p:nvPicPr>
          <p:cNvPr id="12" name="Content Placeholder 28">
            <a:extLst>
              <a:ext uri="{FF2B5EF4-FFF2-40B4-BE49-F238E27FC236}">
                <a16:creationId xmlns:a16="http://schemas.microsoft.com/office/drawing/2014/main" xmlns="" id="{3318C411-35B4-EF4E-837A-64AFF571F164}"/>
              </a:ext>
            </a:extLst>
          </p:cNvPr>
          <p:cNvPicPr>
            <a:picLocks noGrp="1" noChangeAspect="1"/>
          </p:cNvPicPr>
          <p:nvPr>
            <p:ph idx="1"/>
          </p:nvPr>
        </p:nvPicPr>
        <p:blipFill>
          <a:blip r:embed="rId5" cstate="print"/>
          <a:stretch>
            <a:fillRect/>
          </a:stretch>
        </p:blipFill>
        <p:spPr>
          <a:xfrm>
            <a:off x="4742009" y="3729366"/>
            <a:ext cx="1781198" cy="1512795"/>
          </a:xfrm>
        </p:spPr>
      </p:pic>
      <p:cxnSp>
        <p:nvCxnSpPr>
          <p:cNvPr id="13" name="Straight Connector 12">
            <a:extLst>
              <a:ext uri="{FF2B5EF4-FFF2-40B4-BE49-F238E27FC236}">
                <a16:creationId xmlns:a16="http://schemas.microsoft.com/office/drawing/2014/main" xmlns="" id="{E27CE9F9-2E02-1440-B268-900531C41E4B}"/>
              </a:ext>
            </a:extLst>
          </p:cNvPr>
          <p:cNvCxnSpPr>
            <a:cxnSpLocks/>
          </p:cNvCxnSpPr>
          <p:nvPr/>
        </p:nvCxnSpPr>
        <p:spPr>
          <a:xfrm flipH="1">
            <a:off x="2141444" y="1556792"/>
            <a:ext cx="486111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C6382754-827E-754F-8986-F010EA7DA269}"/>
              </a:ext>
            </a:extLst>
          </p:cNvPr>
          <p:cNvSpPr txBox="1"/>
          <p:nvPr/>
        </p:nvSpPr>
        <p:spPr>
          <a:xfrm>
            <a:off x="646126" y="1887155"/>
            <a:ext cx="2529482" cy="1569660"/>
          </a:xfrm>
          <a:prstGeom prst="rect">
            <a:avLst/>
          </a:prstGeom>
          <a:noFill/>
        </p:spPr>
        <p:txBody>
          <a:bodyPr wrap="square" rtlCol="0">
            <a:spAutoFit/>
          </a:bodyPr>
          <a:lstStyle/>
          <a:p>
            <a:pPr algn="ctr"/>
            <a:r>
              <a:rPr lang="it-IT" sz="2400" b="1" dirty="0">
                <a:solidFill>
                  <a:srgbClr val="0432FF"/>
                </a:solidFill>
                <a:latin typeface="Garamond" panose="02020404030301010803" pitchFamily="18" charset="0"/>
              </a:rPr>
              <a:t>Capitalizzazione (investimento in attività finanziarie/reali)</a:t>
            </a:r>
          </a:p>
        </p:txBody>
      </p:sp>
      <p:sp>
        <p:nvSpPr>
          <p:cNvPr id="16" name="TextBox 15">
            <a:extLst>
              <a:ext uri="{FF2B5EF4-FFF2-40B4-BE49-F238E27FC236}">
                <a16:creationId xmlns:a16="http://schemas.microsoft.com/office/drawing/2014/main" xmlns="" id="{2DEE1FAB-717F-1C41-94A7-4963EC55B5AD}"/>
              </a:ext>
            </a:extLst>
          </p:cNvPr>
          <p:cNvSpPr txBox="1"/>
          <p:nvPr/>
        </p:nvSpPr>
        <p:spPr>
          <a:xfrm>
            <a:off x="4790339" y="1947142"/>
            <a:ext cx="2997905" cy="1569660"/>
          </a:xfrm>
          <a:prstGeom prst="rect">
            <a:avLst/>
          </a:prstGeom>
          <a:noFill/>
        </p:spPr>
        <p:txBody>
          <a:bodyPr wrap="square" rtlCol="0">
            <a:spAutoFit/>
          </a:bodyPr>
          <a:lstStyle/>
          <a:p>
            <a:r>
              <a:rPr lang="it-IT" sz="2400" b="1" dirty="0">
                <a:solidFill>
                  <a:srgbClr val="0432FF"/>
                </a:solidFill>
                <a:latin typeface="Garamond" panose="02020404030301010803" pitchFamily="18" charset="0"/>
              </a:rPr>
              <a:t>Ripartizione</a:t>
            </a:r>
          </a:p>
          <a:p>
            <a:r>
              <a:rPr lang="it-IT" sz="2400" b="1" dirty="0">
                <a:solidFill>
                  <a:srgbClr val="0432FF"/>
                </a:solidFill>
                <a:latin typeface="Garamond" panose="02020404030301010803" pitchFamily="18" charset="0"/>
              </a:rPr>
              <a:t>(investimento in capitale umano)</a:t>
            </a:r>
          </a:p>
          <a:p>
            <a:endParaRPr lang="it-IT" sz="2400" b="1" dirty="0">
              <a:solidFill>
                <a:srgbClr val="0432FF"/>
              </a:solidFill>
              <a:latin typeface="Garamond" panose="02020404030301010803" pitchFamily="18" charset="0"/>
            </a:endParaRPr>
          </a:p>
        </p:txBody>
      </p:sp>
      <p:sp>
        <p:nvSpPr>
          <p:cNvPr id="4" name="Segnaposto numero diapositiva 3"/>
          <p:cNvSpPr>
            <a:spLocks noGrp="1"/>
          </p:cNvSpPr>
          <p:nvPr>
            <p:ph type="sldNum" sz="quarter" idx="12"/>
          </p:nvPr>
        </p:nvSpPr>
        <p:spPr>
          <a:xfrm>
            <a:off x="8610600" y="635636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ED342A-8F2C-7A44-ABBB-423352CBC6D8}" type="slidenum">
              <a:rPr lang="it-IT" smtClean="0"/>
              <a:pPr/>
              <a:t>12</a:t>
            </a:fld>
            <a:endParaRPr lang="it-IT"/>
          </a:p>
        </p:txBody>
      </p:sp>
      <p:sp>
        <p:nvSpPr>
          <p:cNvPr id="8" name="CasellaDiTesto 7">
            <a:extLst>
              <a:ext uri="{FF2B5EF4-FFF2-40B4-BE49-F238E27FC236}">
                <a16:creationId xmlns:a16="http://schemas.microsoft.com/office/drawing/2014/main" xmlns="" id="{D97D6C8E-AE09-E959-7DF5-3731F7714884}"/>
              </a:ext>
            </a:extLst>
          </p:cNvPr>
          <p:cNvSpPr txBox="1"/>
          <p:nvPr/>
        </p:nvSpPr>
        <p:spPr>
          <a:xfrm>
            <a:off x="1259632" y="5733256"/>
            <a:ext cx="5616624" cy="523220"/>
          </a:xfrm>
          <a:prstGeom prst="rect">
            <a:avLst/>
          </a:prstGeom>
          <a:noFill/>
        </p:spPr>
        <p:txBody>
          <a:bodyPr wrap="square" rtlCol="0">
            <a:spAutoFit/>
          </a:bodyPr>
          <a:lstStyle/>
          <a:p>
            <a:pPr algn="ctr"/>
            <a:r>
              <a:rPr lang="en-US" sz="2800" dirty="0">
                <a:solidFill>
                  <a:srgbClr val="0432FF"/>
                </a:solidFill>
                <a:latin typeface="Garamond" panose="02020404030301010803" pitchFamily="18" charset="0"/>
              </a:rPr>
              <a:t>Nessun </a:t>
            </a:r>
            <a:r>
              <a:rPr lang="en-US" sz="2800" dirty="0" err="1">
                <a:solidFill>
                  <a:srgbClr val="0432FF"/>
                </a:solidFill>
                <a:latin typeface="Garamond" panose="02020404030301010803" pitchFamily="18" charset="0"/>
              </a:rPr>
              <a:t>sistema</a:t>
            </a:r>
            <a:r>
              <a:rPr lang="en-US" sz="2800" dirty="0">
                <a:solidFill>
                  <a:srgbClr val="0432FF"/>
                </a:solidFill>
                <a:latin typeface="Garamond" panose="02020404030301010803" pitchFamily="18" charset="0"/>
              </a:rPr>
              <a:t> </a:t>
            </a:r>
            <a:r>
              <a:rPr lang="en-US" sz="2800" dirty="0" err="1">
                <a:solidFill>
                  <a:srgbClr val="0432FF"/>
                </a:solidFill>
                <a:latin typeface="Garamond" panose="02020404030301010803" pitchFamily="18" charset="0"/>
              </a:rPr>
              <a:t>è</a:t>
            </a:r>
            <a:r>
              <a:rPr lang="en-US" sz="2800" dirty="0">
                <a:solidFill>
                  <a:srgbClr val="0432FF"/>
                </a:solidFill>
                <a:latin typeface="Garamond" panose="02020404030301010803" pitchFamily="18" charset="0"/>
              </a:rPr>
              <a:t> </a:t>
            </a:r>
            <a:r>
              <a:rPr lang="en-US" sz="2800" dirty="0" err="1">
                <a:solidFill>
                  <a:srgbClr val="0432FF"/>
                </a:solidFill>
                <a:latin typeface="Garamond" panose="02020404030301010803" pitchFamily="18" charset="0"/>
              </a:rPr>
              <a:t>privo</a:t>
            </a:r>
            <a:r>
              <a:rPr lang="en-US" sz="2800" dirty="0">
                <a:solidFill>
                  <a:srgbClr val="0432FF"/>
                </a:solidFill>
                <a:latin typeface="Garamond" panose="02020404030301010803" pitchFamily="18" charset="0"/>
              </a:rPr>
              <a:t> di </a:t>
            </a:r>
            <a:r>
              <a:rPr lang="en-US" sz="2800" dirty="0" err="1">
                <a:solidFill>
                  <a:srgbClr val="0432FF"/>
                </a:solidFill>
                <a:latin typeface="Garamond" panose="02020404030301010803" pitchFamily="18" charset="0"/>
              </a:rPr>
              <a:t>rischi</a:t>
            </a:r>
            <a:r>
              <a:rPr lang="en-US" sz="2800" dirty="0">
                <a:solidFill>
                  <a:srgbClr val="0432FF"/>
                </a:solidFill>
                <a:latin typeface="Garamond" panose="02020404030301010803" pitchFamily="18" charset="0"/>
              </a:rPr>
              <a:t> </a:t>
            </a:r>
          </a:p>
        </p:txBody>
      </p:sp>
    </p:spTree>
    <p:extLst>
      <p:ext uri="{BB962C8B-B14F-4D97-AF65-F5344CB8AC3E}">
        <p14:creationId xmlns:p14="http://schemas.microsoft.com/office/powerpoint/2010/main" xmlns="" val="289299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0" y="0"/>
            <a:ext cx="9144000" cy="1132484"/>
          </a:xfrm>
        </p:spPr>
        <p:txBody>
          <a:bodyPr>
            <a:normAutofit fontScale="90000"/>
          </a:bodyPr>
          <a:lstStyle/>
          <a:p>
            <a:r>
              <a:rPr lang="it-IT" b="1" dirty="0">
                <a:latin typeface="Baskerville" panose="02020502070401020303" pitchFamily="18" charset="0"/>
                <a:ea typeface="Baskerville" panose="02020502070401020303" pitchFamily="18" charset="0"/>
              </a:rPr>
              <a:t>Il sistema pensionistico nell’economia moderna </a:t>
            </a:r>
            <a:r>
              <a:rPr lang="en-US" sz="3100" b="1" dirty="0">
                <a:solidFill>
                  <a:srgbClr val="FF0000"/>
                </a:solidFill>
                <a:latin typeface="Garamond" panose="02020404030301010803" pitchFamily="18" charset="0"/>
              </a:rPr>
              <a:t> </a:t>
            </a:r>
            <a:r>
              <a:rPr lang="it-IT" sz="3100" b="1" dirty="0">
                <a:solidFill>
                  <a:srgbClr val="FF0000"/>
                </a:solidFill>
                <a:latin typeface="Garamond" panose="02020404030301010803" pitchFamily="18" charset="0"/>
              </a:rPr>
              <a:t> </a:t>
            </a:r>
          </a:p>
        </p:txBody>
      </p:sp>
      <p:sp>
        <p:nvSpPr>
          <p:cNvPr id="15362" name="Rectangle 3"/>
          <p:cNvSpPr>
            <a:spLocks noGrp="1" noChangeArrowheads="1"/>
          </p:cNvSpPr>
          <p:nvPr>
            <p:ph type="body" idx="4294967295"/>
          </p:nvPr>
        </p:nvSpPr>
        <p:spPr>
          <a:xfrm>
            <a:off x="179512" y="1391338"/>
            <a:ext cx="8784976" cy="4917982"/>
          </a:xfrm>
        </p:spPr>
        <p:txBody>
          <a:bodyPr>
            <a:noAutofit/>
          </a:bodyPr>
          <a:lstStyle/>
          <a:p>
            <a:pPr marL="0" indent="0">
              <a:spcBef>
                <a:spcPct val="40000"/>
              </a:spcBef>
              <a:buNone/>
            </a:pPr>
            <a:r>
              <a:rPr lang="it-IT" altLang="it-IT" sz="2400" dirty="0">
                <a:solidFill>
                  <a:srgbClr val="0432FF"/>
                </a:solidFill>
                <a:latin typeface="Garamond" panose="02020404030301010803" pitchFamily="18" charset="0"/>
                <a:cs typeface="Times New Roman" pitchFamily="18" charset="0"/>
              </a:rPr>
              <a:t>La Ripartizione è la forma prevalente </a:t>
            </a:r>
          </a:p>
          <a:p>
            <a:pPr marL="0" indent="0">
              <a:spcBef>
                <a:spcPct val="40000"/>
              </a:spcBef>
              <a:buNone/>
            </a:pPr>
            <a:r>
              <a:rPr lang="it-IT" altLang="it-IT" sz="2400" dirty="0">
                <a:solidFill>
                  <a:srgbClr val="0432FF"/>
                </a:solidFill>
                <a:latin typeface="Garamond" panose="02020404030301010803" pitchFamily="18" charset="0"/>
                <a:cs typeface="Times New Roman" pitchFamily="18" charset="0"/>
              </a:rPr>
              <a:t>Ha intrinsecamente dimensione intergenerazionale</a:t>
            </a:r>
          </a:p>
          <a:p>
            <a:pPr marL="0" indent="0">
              <a:spcBef>
                <a:spcPct val="40000"/>
              </a:spcBef>
              <a:buNone/>
            </a:pPr>
            <a:r>
              <a:rPr lang="it-IT" altLang="it-IT" sz="2400" dirty="0">
                <a:solidFill>
                  <a:srgbClr val="0432FF"/>
                </a:solidFill>
                <a:latin typeface="Garamond" panose="02020404030301010803" pitchFamily="18" charset="0"/>
                <a:cs typeface="Times New Roman" pitchFamily="18" charset="0"/>
              </a:rPr>
              <a:t>E’ praticamente impossibile uscirne (problema della doppia tassazione)</a:t>
            </a:r>
          </a:p>
          <a:p>
            <a:pPr marL="0" indent="0">
              <a:lnSpc>
                <a:spcPct val="110000"/>
              </a:lnSpc>
              <a:spcBef>
                <a:spcPct val="40000"/>
              </a:spcBef>
              <a:buNone/>
            </a:pPr>
            <a:r>
              <a:rPr lang="it-IT" altLang="it-IT" sz="2400" dirty="0">
                <a:solidFill>
                  <a:srgbClr val="0432FF"/>
                </a:solidFill>
                <a:latin typeface="Garamond" panose="02020404030301010803" pitchFamily="18" charset="0"/>
                <a:cs typeface="Times New Roman" pitchFamily="18" charset="0"/>
              </a:rPr>
              <a:t>Dipende fortemente da:  </a:t>
            </a:r>
            <a:endParaRPr lang="en-US" altLang="it-IT" sz="2400" dirty="0">
              <a:solidFill>
                <a:srgbClr val="0432FF"/>
              </a:solidFill>
              <a:latin typeface="Garamond" panose="02020404030301010803" pitchFamily="18" charset="0"/>
              <a:cs typeface="Times New Roman" pitchFamily="18" charset="0"/>
            </a:endParaRPr>
          </a:p>
          <a:p>
            <a:pPr indent="0">
              <a:lnSpc>
                <a:spcPct val="90000"/>
              </a:lnSpc>
              <a:spcBef>
                <a:spcPts val="1200"/>
              </a:spcBef>
              <a:buFont typeface="Wingdings" panose="05000000000000000000" pitchFamily="2" charset="2"/>
              <a:buChar char="Ø"/>
            </a:pPr>
            <a:r>
              <a:rPr lang="it-IT" altLang="it-IT" sz="2400" b="1" dirty="0">
                <a:solidFill>
                  <a:srgbClr val="0432FF"/>
                </a:solidFill>
                <a:latin typeface="Garamond" panose="02020404030301010803" pitchFamily="18" charset="0"/>
                <a:cs typeface="Times New Roman" pitchFamily="18" charset="0"/>
              </a:rPr>
              <a:t>Demografia: </a:t>
            </a:r>
            <a:r>
              <a:rPr lang="it-IT" altLang="it-IT" sz="2400" i="1" dirty="0">
                <a:solidFill>
                  <a:srgbClr val="0432FF"/>
                </a:solidFill>
                <a:latin typeface="Garamond" panose="02020404030301010803" pitchFamily="18" charset="0"/>
                <a:cs typeface="Times New Roman" pitchFamily="18" charset="0"/>
              </a:rPr>
              <a:t>d</a:t>
            </a:r>
            <a:r>
              <a:rPr lang="it-IT" sz="2400" i="1" kern="0" dirty="0">
                <a:solidFill>
                  <a:srgbClr val="0432FF"/>
                </a:solidFill>
                <a:latin typeface="Garamond" panose="02020404030301010803" pitchFamily="18" charset="0"/>
                <a:cs typeface="Times New Roman" pitchFamily="18" charset="0"/>
              </a:rPr>
              <a:t>etermina </a:t>
            </a:r>
            <a:r>
              <a:rPr lang="it-IT" sz="2400" i="1" dirty="0">
                <a:solidFill>
                  <a:srgbClr val="0432FF"/>
                </a:solidFill>
                <a:latin typeface="Garamond" panose="02020404030301010803" pitchFamily="18" charset="0"/>
                <a:cs typeface="Times New Roman" pitchFamily="18" charset="0"/>
              </a:rPr>
              <a:t>un parametro chiave, </a:t>
            </a:r>
            <a:r>
              <a:rPr lang="it-IT" sz="2400" i="1" kern="0" dirty="0">
                <a:solidFill>
                  <a:srgbClr val="0432FF"/>
                </a:solidFill>
                <a:latin typeface="Garamond" panose="02020404030301010803" pitchFamily="18" charset="0"/>
                <a:cs typeface="Times New Roman" pitchFamily="18" charset="0"/>
              </a:rPr>
              <a:t>tasso di dipendenza degli anziani</a:t>
            </a:r>
            <a:endParaRPr lang="en-US" sz="2400" dirty="0">
              <a:solidFill>
                <a:srgbClr val="0432FF"/>
              </a:solidFill>
              <a:latin typeface="Garamond" panose="02020404030301010803" pitchFamily="18" charset="0"/>
              <a:cs typeface="Times New Roman" pitchFamily="18" charset="0"/>
            </a:endParaRPr>
          </a:p>
          <a:p>
            <a:pPr indent="0">
              <a:lnSpc>
                <a:spcPct val="90000"/>
              </a:lnSpc>
              <a:spcBef>
                <a:spcPts val="1200"/>
              </a:spcBef>
              <a:buFont typeface="Wingdings" panose="05000000000000000000" pitchFamily="2" charset="2"/>
              <a:buChar char="Ø"/>
            </a:pPr>
            <a:r>
              <a:rPr lang="en-US" altLang="it-IT" sz="2400" b="1" dirty="0">
                <a:solidFill>
                  <a:srgbClr val="0432FF"/>
                </a:solidFill>
                <a:latin typeface="Garamond" panose="02020404030301010803" pitchFamily="18" charset="0"/>
                <a:cs typeface="Times New Roman" pitchFamily="18" charset="0"/>
              </a:rPr>
              <a:t> </a:t>
            </a:r>
            <a:r>
              <a:rPr lang="it-IT" altLang="it-IT" sz="2400" b="1" dirty="0">
                <a:solidFill>
                  <a:srgbClr val="0432FF"/>
                </a:solidFill>
                <a:latin typeface="Garamond" panose="02020404030301010803" pitchFamily="18" charset="0"/>
              </a:rPr>
              <a:t>Crescita economica: </a:t>
            </a:r>
            <a:r>
              <a:rPr lang="it-IT" altLang="it-IT" sz="2400" i="1" dirty="0">
                <a:solidFill>
                  <a:srgbClr val="0432FF"/>
                </a:solidFill>
                <a:latin typeface="Garamond" panose="02020404030301010803" pitchFamily="18" charset="0"/>
              </a:rPr>
              <a:t>determina  il tasso di rendimento di equilibrio del sistema </a:t>
            </a:r>
            <a:endParaRPr lang="en-US" altLang="it-IT" sz="2400" dirty="0">
              <a:solidFill>
                <a:srgbClr val="0432FF"/>
              </a:solidFill>
              <a:latin typeface="Garamond" panose="02020404030301010803" pitchFamily="18" charset="0"/>
            </a:endParaRPr>
          </a:p>
          <a:p>
            <a:pPr indent="0">
              <a:lnSpc>
                <a:spcPct val="90000"/>
              </a:lnSpc>
              <a:spcBef>
                <a:spcPts val="1200"/>
              </a:spcBef>
              <a:buFont typeface="Wingdings" panose="05000000000000000000" pitchFamily="2" charset="2"/>
              <a:buChar char="Ø"/>
            </a:pPr>
            <a:r>
              <a:rPr lang="it-IT" altLang="it-IT" sz="2400" b="1" dirty="0">
                <a:solidFill>
                  <a:srgbClr val="0432FF"/>
                </a:solidFill>
                <a:latin typeface="Garamond" panose="02020404030301010803" pitchFamily="18" charset="0"/>
              </a:rPr>
              <a:t> Politica: </a:t>
            </a:r>
            <a:r>
              <a:rPr lang="it-IT" altLang="it-IT" sz="2400" b="1" i="1" dirty="0">
                <a:solidFill>
                  <a:srgbClr val="0432FF"/>
                </a:solidFill>
                <a:latin typeface="Garamond" panose="02020404030301010803" pitchFamily="18" charset="0"/>
              </a:rPr>
              <a:t>scrive le regole, con tendenza a </a:t>
            </a:r>
            <a:r>
              <a:rPr lang="it-IT" altLang="it-IT" sz="2400" i="1" dirty="0">
                <a:solidFill>
                  <a:srgbClr val="0432FF"/>
                </a:solidFill>
                <a:latin typeface="Garamond" panose="02020404030301010803" pitchFamily="18" charset="0"/>
              </a:rPr>
              <a:t>favorire le classi di età e i gruppi o le categorie aventi maggiore peso elettoralmente </a:t>
            </a:r>
          </a:p>
        </p:txBody>
      </p:sp>
      <p:sp>
        <p:nvSpPr>
          <p:cNvPr id="2" name="Segnaposto piè di pagina 3">
            <a:extLst>
              <a:ext uri="{FF2B5EF4-FFF2-40B4-BE49-F238E27FC236}">
                <a16:creationId xmlns:a16="http://schemas.microsoft.com/office/drawing/2014/main" xmlns="" id="{36D9E202-8903-3457-8ED6-32C984C97766}"/>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296399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nza titolo2"/>
          <p:cNvPicPr>
            <a:picLocks noChangeAspect="1" noChangeArrowheads="1"/>
          </p:cNvPicPr>
          <p:nvPr/>
        </p:nvPicPr>
        <p:blipFill>
          <a:blip r:embed="rId3" cstate="print"/>
          <a:srcRect/>
          <a:stretch>
            <a:fillRect/>
          </a:stretch>
        </p:blipFill>
        <p:spPr bwMode="auto">
          <a:xfrm>
            <a:off x="1" y="23813"/>
            <a:ext cx="4644008" cy="3234632"/>
          </a:xfrm>
          <a:prstGeom prst="rect">
            <a:avLst/>
          </a:prstGeom>
          <a:noFill/>
          <a:ln w="9525">
            <a:noFill/>
            <a:miter lim="800000"/>
            <a:headEnd/>
            <a:tailEnd/>
          </a:ln>
        </p:spPr>
      </p:pic>
      <p:pic>
        <p:nvPicPr>
          <p:cNvPr id="5123" name="Picture 3" descr="senza titolo1"/>
          <p:cNvPicPr>
            <a:picLocks noChangeAspect="1" noChangeArrowheads="1"/>
          </p:cNvPicPr>
          <p:nvPr/>
        </p:nvPicPr>
        <p:blipFill>
          <a:blip r:embed="rId4" cstate="print"/>
          <a:srcRect/>
          <a:stretch>
            <a:fillRect/>
          </a:stretch>
        </p:blipFill>
        <p:spPr bwMode="auto">
          <a:xfrm>
            <a:off x="4421212" y="3210412"/>
            <a:ext cx="4716016" cy="3242924"/>
          </a:xfrm>
          <a:prstGeom prst="rect">
            <a:avLst/>
          </a:prstGeom>
          <a:noFill/>
          <a:ln w="9525">
            <a:noFill/>
            <a:miter lim="800000"/>
            <a:headEnd/>
            <a:tailEnd/>
          </a:ln>
        </p:spPr>
      </p:pic>
      <p:sp>
        <p:nvSpPr>
          <p:cNvPr id="5124" name="Rectangle 4"/>
          <p:cNvSpPr>
            <a:spLocks noChangeArrowheads="1"/>
          </p:cNvSpPr>
          <p:nvPr/>
        </p:nvSpPr>
        <p:spPr bwMode="auto">
          <a:xfrm>
            <a:off x="4644009" y="447829"/>
            <a:ext cx="4320479" cy="307777"/>
          </a:xfrm>
          <a:prstGeom prst="rect">
            <a:avLst/>
          </a:prstGeom>
          <a:noFill/>
          <a:ln w="9525">
            <a:noFill/>
            <a:miter lim="800000"/>
            <a:headEnd/>
            <a:tailEnd/>
          </a:ln>
        </p:spPr>
        <p:txBody>
          <a:bodyPr wrap="square" anchor="ctr">
            <a:spAutoFit/>
          </a:bodyPr>
          <a:lstStyle/>
          <a:p>
            <a:r>
              <a:rPr lang="it-IT" altLang="it-IT" sz="1400" b="1" dirty="0">
                <a:solidFill>
                  <a:srgbClr val="FF0000"/>
                </a:solidFill>
                <a:latin typeface="Baskerville" panose="02020502070401020303" pitchFamily="18" charset="0"/>
                <a:ea typeface="Baskerville" panose="02020502070401020303" pitchFamily="18" charset="0"/>
                <a:cs typeface="Arial" charset="0"/>
              </a:rPr>
              <a:t>Figura 1 –</a:t>
            </a:r>
            <a:r>
              <a:rPr lang="en-US" altLang="it-IT" sz="1400" b="1" dirty="0">
                <a:solidFill>
                  <a:srgbClr val="FF0000"/>
                </a:solidFill>
                <a:latin typeface="Baskerville" panose="02020502070401020303" pitchFamily="18" charset="0"/>
                <a:ea typeface="Baskerville" panose="02020502070401020303" pitchFamily="18" charset="0"/>
                <a:cs typeface="Arial" charset="0"/>
              </a:rPr>
              <a:t>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Curva</a:t>
            </a:r>
            <a:r>
              <a:rPr lang="en-US" altLang="it-IT" sz="1400" b="1" dirty="0">
                <a:solidFill>
                  <a:srgbClr val="FF0000"/>
                </a:solidFill>
                <a:latin typeface="Baskerville" panose="02020502070401020303" pitchFamily="18" charset="0"/>
                <a:ea typeface="Baskerville" panose="02020502070401020303" pitchFamily="18" charset="0"/>
                <a:cs typeface="Arial" charset="0"/>
              </a:rPr>
              <a:t> di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Mortalità</a:t>
            </a:r>
            <a:r>
              <a:rPr lang="en-US" altLang="it-IT" sz="1400" b="1" dirty="0">
                <a:solidFill>
                  <a:srgbClr val="FF0000"/>
                </a:solidFill>
                <a:latin typeface="Baskerville" panose="02020502070401020303" pitchFamily="18" charset="0"/>
                <a:ea typeface="Baskerville" panose="02020502070401020303" pitchFamily="18" charset="0"/>
                <a:cs typeface="Arial" charset="0"/>
              </a:rPr>
              <a:t> – Italia –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anni</a:t>
            </a:r>
            <a:r>
              <a:rPr lang="en-US" altLang="it-IT" sz="1400" b="1" dirty="0">
                <a:solidFill>
                  <a:srgbClr val="FF0000"/>
                </a:solidFill>
                <a:latin typeface="Baskerville" panose="02020502070401020303" pitchFamily="18" charset="0"/>
                <a:ea typeface="Baskerville" panose="02020502070401020303" pitchFamily="18" charset="0"/>
                <a:cs typeface="Arial" charset="0"/>
              </a:rPr>
              <a:t>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vari</a:t>
            </a:r>
            <a:endParaRPr lang="en-US" altLang="it-IT" sz="1400" b="1" dirty="0">
              <a:solidFill>
                <a:srgbClr val="FF0000"/>
              </a:solidFill>
              <a:latin typeface="Baskerville" panose="02020502070401020303" pitchFamily="18" charset="0"/>
              <a:ea typeface="Baskerville" panose="02020502070401020303" pitchFamily="18" charset="0"/>
              <a:cs typeface="Arial" charset="0"/>
            </a:endParaRPr>
          </a:p>
        </p:txBody>
      </p:sp>
      <p:sp>
        <p:nvSpPr>
          <p:cNvPr id="5125" name="Rectangle 5"/>
          <p:cNvSpPr>
            <a:spLocks noChangeArrowheads="1"/>
          </p:cNvSpPr>
          <p:nvPr/>
        </p:nvSpPr>
        <p:spPr bwMode="auto">
          <a:xfrm>
            <a:off x="4860032" y="2708920"/>
            <a:ext cx="3889375" cy="523220"/>
          </a:xfrm>
          <a:prstGeom prst="rect">
            <a:avLst/>
          </a:prstGeom>
          <a:noFill/>
          <a:ln w="9525">
            <a:noFill/>
            <a:miter lim="800000"/>
            <a:headEnd/>
            <a:tailEnd/>
          </a:ln>
        </p:spPr>
        <p:txBody>
          <a:bodyPr anchor="ctr">
            <a:spAutoFit/>
          </a:bodyPr>
          <a:lstStyle/>
          <a:p>
            <a:pPr algn="r"/>
            <a:r>
              <a:rPr lang="en-US" altLang="it-IT" sz="1400" b="1" dirty="0" err="1">
                <a:solidFill>
                  <a:srgbClr val="FF0000"/>
                </a:solidFill>
                <a:latin typeface="Baskerville" panose="02020502070401020303" pitchFamily="18" charset="0"/>
                <a:ea typeface="Baskerville" panose="02020502070401020303" pitchFamily="18" charset="0"/>
                <a:cs typeface="Arial" charset="0"/>
              </a:rPr>
              <a:t>Figura</a:t>
            </a:r>
            <a:r>
              <a:rPr lang="en-US" altLang="it-IT" sz="1400" b="1" dirty="0">
                <a:solidFill>
                  <a:srgbClr val="FF0000"/>
                </a:solidFill>
                <a:latin typeface="Baskerville" panose="02020502070401020303" pitchFamily="18" charset="0"/>
                <a:ea typeface="Baskerville" panose="02020502070401020303" pitchFamily="18" charset="0"/>
                <a:cs typeface="Arial" charset="0"/>
              </a:rPr>
              <a:t> 2 –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Funzione</a:t>
            </a:r>
            <a:r>
              <a:rPr lang="en-US" altLang="it-IT" sz="1400" b="1" dirty="0">
                <a:solidFill>
                  <a:srgbClr val="FF0000"/>
                </a:solidFill>
                <a:latin typeface="Baskerville" panose="02020502070401020303" pitchFamily="18" charset="0"/>
                <a:ea typeface="Baskerville" panose="02020502070401020303" pitchFamily="18" charset="0"/>
                <a:cs typeface="Arial" charset="0"/>
              </a:rPr>
              <a:t> di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sopravvivenza</a:t>
            </a:r>
            <a:r>
              <a:rPr lang="en-US" altLang="it-IT" sz="1400" b="1" dirty="0">
                <a:solidFill>
                  <a:srgbClr val="FF0000"/>
                </a:solidFill>
                <a:latin typeface="Baskerville" panose="02020502070401020303" pitchFamily="18" charset="0"/>
                <a:ea typeface="Baskerville" panose="02020502070401020303" pitchFamily="18" charset="0"/>
                <a:cs typeface="Arial" charset="0"/>
              </a:rPr>
              <a:t> Italia,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anni</a:t>
            </a:r>
            <a:r>
              <a:rPr lang="en-US" altLang="it-IT" sz="1400" b="1" dirty="0">
                <a:solidFill>
                  <a:srgbClr val="FF0000"/>
                </a:solidFill>
                <a:latin typeface="Baskerville" panose="02020502070401020303" pitchFamily="18" charset="0"/>
                <a:ea typeface="Baskerville" panose="02020502070401020303" pitchFamily="18" charset="0"/>
                <a:cs typeface="Arial" charset="0"/>
              </a:rPr>
              <a:t> </a:t>
            </a:r>
            <a:r>
              <a:rPr lang="en-US" altLang="it-IT" sz="1400" b="1" dirty="0" err="1">
                <a:solidFill>
                  <a:srgbClr val="FF0000"/>
                </a:solidFill>
                <a:latin typeface="Baskerville" panose="02020502070401020303" pitchFamily="18" charset="0"/>
                <a:ea typeface="Baskerville" panose="02020502070401020303" pitchFamily="18" charset="0"/>
                <a:cs typeface="Arial" charset="0"/>
              </a:rPr>
              <a:t>vari</a:t>
            </a:r>
            <a:r>
              <a:rPr lang="en-US" altLang="it-IT" sz="1400" b="1" dirty="0">
                <a:solidFill>
                  <a:srgbClr val="FF0000"/>
                </a:solidFill>
                <a:latin typeface="Baskerville" panose="02020502070401020303" pitchFamily="18" charset="0"/>
                <a:ea typeface="Baskerville" panose="02020502070401020303" pitchFamily="18" charset="0"/>
                <a:cs typeface="Arial" charset="0"/>
              </a:rPr>
              <a:t> </a:t>
            </a:r>
          </a:p>
        </p:txBody>
      </p:sp>
      <p:sp>
        <p:nvSpPr>
          <p:cNvPr id="4" name="Slide Number Placeholder 3"/>
          <p:cNvSpPr>
            <a:spLocks noGrp="1"/>
          </p:cNvSpPr>
          <p:nvPr>
            <p:ph type="sldNum" sz="quarter" idx="11"/>
          </p:nvPr>
        </p:nvSpPr>
        <p:spPr/>
        <p:txBody>
          <a:bodyPr/>
          <a:lstStyle/>
          <a:p>
            <a:fld id="{C9931AA2-4F8E-4196-B7FF-59DA4E4474D3}" type="slidenum">
              <a:rPr lang="it-IT" smtClean="0"/>
              <a:pPr/>
              <a:t>14</a:t>
            </a:fld>
            <a:endParaRPr lang="it-IT"/>
          </a:p>
        </p:txBody>
      </p:sp>
      <p:sp>
        <p:nvSpPr>
          <p:cNvPr id="10" name="TextBox 1"/>
          <p:cNvSpPr txBox="1"/>
          <p:nvPr/>
        </p:nvSpPr>
        <p:spPr>
          <a:xfrm>
            <a:off x="683568" y="3573016"/>
            <a:ext cx="2232248" cy="2677656"/>
          </a:xfrm>
          <a:prstGeom prst="rect">
            <a:avLst/>
          </a:prstGeom>
          <a:noFill/>
        </p:spPr>
        <p:txBody>
          <a:bodyPr wrap="square" rtlCol="0">
            <a:spAutoFit/>
          </a:bodyPr>
          <a:lstStyle/>
          <a:p>
            <a:pPr algn="ctr">
              <a:lnSpc>
                <a:spcPct val="80000"/>
              </a:lnSpc>
            </a:pPr>
            <a:r>
              <a:rPr lang="en-US" altLang="it-IT" sz="2000" b="1" dirty="0">
                <a:solidFill>
                  <a:srgbClr val="FF0000"/>
                </a:solidFill>
                <a:latin typeface="Garamond"/>
                <a:cs typeface="Garamond"/>
              </a:rPr>
              <a:t>Tasso di </a:t>
            </a:r>
            <a:r>
              <a:rPr lang="en-US" altLang="it-IT" sz="2000" b="1" dirty="0" err="1">
                <a:solidFill>
                  <a:srgbClr val="FF0000"/>
                </a:solidFill>
                <a:latin typeface="Garamond"/>
                <a:cs typeface="Garamond"/>
              </a:rPr>
              <a:t>fecondità</a:t>
            </a:r>
            <a:endParaRPr lang="en-US" altLang="it-IT" sz="2000" b="1" dirty="0">
              <a:solidFill>
                <a:srgbClr val="FF0000"/>
              </a:solidFill>
              <a:latin typeface="Garamond"/>
              <a:cs typeface="Garamond"/>
            </a:endParaRPr>
          </a:p>
          <a:p>
            <a:pPr algn="ctr">
              <a:lnSpc>
                <a:spcPct val="80000"/>
              </a:lnSpc>
            </a:pPr>
            <a:r>
              <a:rPr lang="en-US" altLang="it-IT" sz="2000" b="1" dirty="0">
                <a:solidFill>
                  <a:srgbClr val="FF0000"/>
                </a:solidFill>
                <a:latin typeface="Garamond"/>
                <a:cs typeface="Garamond"/>
              </a:rPr>
              <a:t> </a:t>
            </a:r>
            <a:endParaRPr lang="en-US" sz="2000" b="1" dirty="0">
              <a:solidFill>
                <a:srgbClr val="FF0000"/>
              </a:solidFill>
              <a:latin typeface="Garamond"/>
              <a:cs typeface="Garamond"/>
            </a:endParaRPr>
          </a:p>
          <a:p>
            <a:pPr algn="ctr">
              <a:lnSpc>
                <a:spcPct val="80000"/>
              </a:lnSpc>
            </a:pPr>
            <a:r>
              <a:rPr lang="en-US" sz="2000" b="1" dirty="0">
                <a:solidFill>
                  <a:srgbClr val="0000FF"/>
                </a:solidFill>
                <a:latin typeface="Garamond"/>
                <a:cs typeface="Garamond"/>
              </a:rPr>
              <a:t>1960    2.37</a:t>
            </a:r>
          </a:p>
          <a:p>
            <a:pPr algn="ctr"/>
            <a:r>
              <a:rPr lang="en-US" sz="2000" b="1" dirty="0">
                <a:solidFill>
                  <a:srgbClr val="0000FF"/>
                </a:solidFill>
                <a:latin typeface="Garamond"/>
                <a:cs typeface="Garamond"/>
              </a:rPr>
              <a:t>1970    2.38</a:t>
            </a:r>
          </a:p>
          <a:p>
            <a:pPr algn="ctr"/>
            <a:r>
              <a:rPr lang="en-US" sz="2000" b="1" dirty="0">
                <a:solidFill>
                  <a:srgbClr val="0000FF"/>
                </a:solidFill>
                <a:latin typeface="Garamond"/>
                <a:cs typeface="Garamond"/>
              </a:rPr>
              <a:t>1980    1.64</a:t>
            </a:r>
          </a:p>
          <a:p>
            <a:pPr algn="ctr"/>
            <a:r>
              <a:rPr lang="en-US" sz="2000" b="1" dirty="0">
                <a:solidFill>
                  <a:srgbClr val="0000FF"/>
                </a:solidFill>
                <a:latin typeface="Garamond"/>
                <a:cs typeface="Garamond"/>
              </a:rPr>
              <a:t>1990    1.33</a:t>
            </a:r>
          </a:p>
          <a:p>
            <a:pPr marL="457200" indent="-457200" algn="ctr">
              <a:buAutoNum type="arabicPlain" startAt="2000"/>
            </a:pPr>
            <a:r>
              <a:rPr lang="en-US" sz="2000" b="1" dirty="0">
                <a:solidFill>
                  <a:srgbClr val="0000FF"/>
                </a:solidFill>
                <a:latin typeface="Garamond"/>
                <a:cs typeface="Garamond"/>
              </a:rPr>
              <a:t>    1.26 </a:t>
            </a:r>
          </a:p>
          <a:p>
            <a:pPr algn="ctr"/>
            <a:r>
              <a:rPr lang="en-US" sz="2000" b="1" dirty="0">
                <a:solidFill>
                  <a:srgbClr val="0000FF"/>
                </a:solidFill>
                <a:latin typeface="Garamond"/>
                <a:cs typeface="Garamond"/>
              </a:rPr>
              <a:t>2010     1,46</a:t>
            </a:r>
          </a:p>
          <a:p>
            <a:pPr algn="ctr"/>
            <a:r>
              <a:rPr lang="en-US" sz="2000" b="1" dirty="0">
                <a:solidFill>
                  <a:srgbClr val="0000FF"/>
                </a:solidFill>
                <a:latin typeface="Garamond"/>
                <a:cs typeface="Garamond"/>
              </a:rPr>
              <a:t>2023 </a:t>
            </a:r>
            <a:r>
              <a:rPr lang="en-US" sz="2000" dirty="0">
                <a:solidFill>
                  <a:srgbClr val="0000FF"/>
                </a:solidFill>
                <a:latin typeface="Garamond"/>
                <a:cs typeface="Garamond"/>
              </a:rPr>
              <a:t>   </a:t>
            </a:r>
            <a:r>
              <a:rPr lang="en-US" sz="2000" b="1" dirty="0">
                <a:solidFill>
                  <a:srgbClr val="0000FF"/>
                </a:solidFill>
                <a:latin typeface="Garamond"/>
                <a:cs typeface="Garamond"/>
              </a:rPr>
              <a:t>1.23</a:t>
            </a:r>
          </a:p>
        </p:txBody>
      </p:sp>
      <p:sp>
        <p:nvSpPr>
          <p:cNvPr id="2" name="Segnaposto piè di pagina 3">
            <a:extLst>
              <a:ext uri="{FF2B5EF4-FFF2-40B4-BE49-F238E27FC236}">
                <a16:creationId xmlns:a16="http://schemas.microsoft.com/office/drawing/2014/main" xmlns="" id="{F5CDD5A7-D156-249E-B27F-934CB8BA89D1}"/>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32966659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4294967295"/>
          </p:nvPr>
        </p:nvSpPr>
        <p:spPr>
          <a:xfrm>
            <a:off x="7046913" y="6481763"/>
            <a:ext cx="2133600" cy="476250"/>
          </a:xfrm>
        </p:spPr>
        <p:txBody>
          <a:bodyPr/>
          <a:lstStyle/>
          <a:p>
            <a:fld id="{2FDC3933-3787-4481-9D6C-BC60DAB014D4}" type="slidenum">
              <a:rPr lang="it-IT" smtClean="0"/>
              <a:pPr/>
              <a:t>15</a:t>
            </a:fld>
            <a:endParaRPr lang="it-IT" dirty="0"/>
          </a:p>
        </p:txBody>
      </p:sp>
      <p:pic>
        <p:nvPicPr>
          <p:cNvPr id="6" name="Immagin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237312"/>
          </a:xfrm>
          <a:prstGeom prst="rect">
            <a:avLst/>
          </a:prstGeom>
          <a:noFill/>
        </p:spPr>
      </p:pic>
      <p:sp>
        <p:nvSpPr>
          <p:cNvPr id="2" name="Segnaposto piè di pagina 3">
            <a:extLst>
              <a:ext uri="{FF2B5EF4-FFF2-40B4-BE49-F238E27FC236}">
                <a16:creationId xmlns:a16="http://schemas.microsoft.com/office/drawing/2014/main" xmlns="" id="{44D1437D-B02C-86B9-A116-7E105B869158}"/>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355377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404664"/>
            <a:ext cx="6984776" cy="5688632"/>
          </a:xfrm>
        </p:spPr>
        <p:txBody>
          <a:bodyPr/>
          <a:lstStyle/>
          <a:p>
            <a:pPr lvl="1">
              <a:lnSpc>
                <a:spcPct val="130000"/>
              </a:lnSpc>
            </a:pPr>
            <a:r>
              <a:rPr lang="en-US" sz="3200" b="1" dirty="0">
                <a:solidFill>
                  <a:srgbClr val="0432FF"/>
                </a:solidFill>
                <a:latin typeface="Garamond" panose="02020404030301010803" pitchFamily="18" charset="0"/>
                <a:ea typeface="Baskerville" panose="02020502070401020303" pitchFamily="18" charset="0"/>
              </a:rPr>
              <a:t>Lo </a:t>
            </a:r>
            <a:r>
              <a:rPr lang="en-US" sz="3200" b="1" i="1" dirty="0" err="1">
                <a:solidFill>
                  <a:srgbClr val="0432FF"/>
                </a:solidFill>
                <a:latin typeface="Garamond" panose="02020404030301010803" pitchFamily="18" charset="0"/>
                <a:ea typeface="Baskerville" panose="02020502070401020303" pitchFamily="18" charset="0"/>
              </a:rPr>
              <a:t>squilibrio</a:t>
            </a:r>
            <a:r>
              <a:rPr lang="en-US" sz="3200" b="1" i="1" dirty="0">
                <a:solidFill>
                  <a:srgbClr val="0432FF"/>
                </a:solidFill>
                <a:latin typeface="Garamond" panose="02020404030301010803" pitchFamily="18" charset="0"/>
                <a:ea typeface="Baskerville" panose="02020502070401020303" pitchFamily="18" charset="0"/>
              </a:rPr>
              <a:t> </a:t>
            </a:r>
            <a:r>
              <a:rPr lang="en-US" sz="3200" b="1" i="1" dirty="0" err="1">
                <a:solidFill>
                  <a:srgbClr val="0432FF"/>
                </a:solidFill>
                <a:latin typeface="Garamond" panose="02020404030301010803" pitchFamily="18" charset="0"/>
                <a:ea typeface="Baskerville" panose="02020502070401020303" pitchFamily="18" charset="0"/>
              </a:rPr>
              <a:t>tra</a:t>
            </a:r>
            <a:r>
              <a:rPr lang="en-US" sz="3200" b="1" i="1" dirty="0">
                <a:solidFill>
                  <a:srgbClr val="0432FF"/>
                </a:solidFill>
                <a:latin typeface="Garamond" panose="02020404030301010803" pitchFamily="18" charset="0"/>
                <a:ea typeface="Baskerville" panose="02020502070401020303" pitchFamily="18" charset="0"/>
              </a:rPr>
              <a:t> </a:t>
            </a:r>
            <a:r>
              <a:rPr lang="en-US" sz="3200" b="1" i="1" dirty="0" err="1">
                <a:solidFill>
                  <a:srgbClr val="0432FF"/>
                </a:solidFill>
                <a:latin typeface="Garamond" panose="02020404030301010803" pitchFamily="18" charset="0"/>
                <a:ea typeface="Baskerville" panose="02020502070401020303" pitchFamily="18" charset="0"/>
              </a:rPr>
              <a:t>generazioni</a:t>
            </a:r>
            <a:r>
              <a:rPr lang="en-US" sz="3200" b="1" i="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impone</a:t>
            </a:r>
            <a:r>
              <a:rPr lang="en-US" sz="3200" b="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una</a:t>
            </a:r>
            <a:r>
              <a:rPr lang="en-US" sz="3200" b="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riflessione</a:t>
            </a:r>
            <a:r>
              <a:rPr lang="en-US" sz="3200" b="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sul</a:t>
            </a:r>
            <a:r>
              <a:rPr lang="en-US" sz="3200" b="1" dirty="0">
                <a:solidFill>
                  <a:srgbClr val="0432FF"/>
                </a:solidFill>
                <a:latin typeface="Garamond" panose="02020404030301010803" pitchFamily="18" charset="0"/>
                <a:ea typeface="Baskerville" panose="02020502070401020303" pitchFamily="18" charset="0"/>
              </a:rPr>
              <a:t> w</a:t>
            </a:r>
            <a:r>
              <a:rPr lang="en-US" sz="3200" b="1" i="1" dirty="0">
                <a:solidFill>
                  <a:srgbClr val="0432FF"/>
                </a:solidFill>
                <a:latin typeface="Garamond" panose="02020404030301010803" pitchFamily="18" charset="0"/>
                <a:ea typeface="Baskerville" panose="02020502070401020303" pitchFamily="18" charset="0"/>
              </a:rPr>
              <a:t>elfare state </a:t>
            </a:r>
            <a:br>
              <a:rPr lang="en-US" sz="3200" b="1" i="1" dirty="0">
                <a:solidFill>
                  <a:srgbClr val="0432FF"/>
                </a:solidFill>
                <a:latin typeface="Garamond" panose="02020404030301010803" pitchFamily="18" charset="0"/>
                <a:ea typeface="Baskerville" panose="02020502070401020303" pitchFamily="18" charset="0"/>
              </a:rPr>
            </a:br>
            <a:r>
              <a:rPr lang="en-US" sz="3200" b="1" dirty="0">
                <a:solidFill>
                  <a:srgbClr val="0432FF"/>
                </a:solidFill>
                <a:latin typeface="Garamond" panose="02020404030301010803" pitchFamily="18" charset="0"/>
                <a:ea typeface="Baskerville" panose="02020502070401020303" pitchFamily="18" charset="0"/>
              </a:rPr>
              <a:t>come </a:t>
            </a:r>
            <a:r>
              <a:rPr lang="en-US" sz="3200" b="1" dirty="0" err="1">
                <a:solidFill>
                  <a:srgbClr val="0432FF"/>
                </a:solidFill>
                <a:latin typeface="Garamond" panose="02020404030301010803" pitchFamily="18" charset="0"/>
                <a:ea typeface="Baskerville" panose="02020502070401020303" pitchFamily="18" charset="0"/>
              </a:rPr>
              <a:t>strumento</a:t>
            </a:r>
            <a:r>
              <a:rPr lang="en-US" sz="3200" b="1" dirty="0">
                <a:solidFill>
                  <a:srgbClr val="0432FF"/>
                </a:solidFill>
                <a:latin typeface="Garamond" panose="02020404030301010803" pitchFamily="18" charset="0"/>
                <a:ea typeface="Baskerville" panose="02020502070401020303" pitchFamily="18" charset="0"/>
              </a:rPr>
              <a:t> di </a:t>
            </a:r>
            <a:r>
              <a:rPr lang="en-US" sz="3200" b="1" dirty="0" err="1">
                <a:solidFill>
                  <a:srgbClr val="0432FF"/>
                </a:solidFill>
                <a:latin typeface="Garamond" panose="02020404030301010803" pitchFamily="18" charset="0"/>
                <a:ea typeface="Baskerville" panose="02020502070401020303" pitchFamily="18" charset="0"/>
              </a:rPr>
              <a:t>assicurazione</a:t>
            </a:r>
            <a:r>
              <a:rPr lang="en-US" sz="3200" b="1" dirty="0">
                <a:solidFill>
                  <a:srgbClr val="0432FF"/>
                </a:solidFill>
                <a:latin typeface="Garamond" panose="02020404030301010803" pitchFamily="18" charset="0"/>
                <a:ea typeface="Baskerville" panose="02020502070401020303" pitchFamily="18" charset="0"/>
              </a:rPr>
              <a:t>/</a:t>
            </a:r>
            <a:r>
              <a:rPr lang="en-US" sz="3200" b="1" dirty="0" err="1">
                <a:solidFill>
                  <a:srgbClr val="0432FF"/>
                </a:solidFill>
                <a:latin typeface="Garamond" panose="02020404030301010803" pitchFamily="18" charset="0"/>
                <a:ea typeface="Baskerville" panose="02020502070401020303" pitchFamily="18" charset="0"/>
              </a:rPr>
              <a:t>protezione</a:t>
            </a:r>
            <a:r>
              <a:rPr lang="en-US" sz="3200" b="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sociale</a:t>
            </a:r>
            <a:r>
              <a:rPr lang="en-US" sz="3200" b="1" dirty="0">
                <a:solidFill>
                  <a:srgbClr val="0432FF"/>
                </a:solidFill>
                <a:latin typeface="Garamond" panose="02020404030301010803" pitchFamily="18" charset="0"/>
                <a:ea typeface="Baskerville" panose="02020502070401020303" pitchFamily="18" charset="0"/>
              </a:rPr>
              <a:t> </a:t>
            </a:r>
            <a:br>
              <a:rPr lang="en-US" sz="3200" b="1" dirty="0">
                <a:solidFill>
                  <a:srgbClr val="0432FF"/>
                </a:solidFill>
                <a:latin typeface="Garamond" panose="02020404030301010803" pitchFamily="18" charset="0"/>
                <a:ea typeface="Baskerville" panose="02020502070401020303" pitchFamily="18" charset="0"/>
              </a:rPr>
            </a:br>
            <a:r>
              <a:rPr lang="en-US" sz="3200" b="1" dirty="0" err="1">
                <a:solidFill>
                  <a:srgbClr val="0432FF"/>
                </a:solidFill>
                <a:latin typeface="Garamond" panose="02020404030301010803" pitchFamily="18" charset="0"/>
                <a:ea typeface="Baskerville" panose="02020502070401020303" pitchFamily="18" charset="0"/>
              </a:rPr>
              <a:t>dei</a:t>
            </a:r>
            <a:r>
              <a:rPr lang="en-US" sz="3200" b="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rischi</a:t>
            </a:r>
            <a:r>
              <a:rPr lang="en-US" sz="3200" b="1" dirty="0">
                <a:solidFill>
                  <a:srgbClr val="0432FF"/>
                </a:solidFill>
                <a:latin typeface="Garamond" panose="02020404030301010803" pitchFamily="18" charset="0"/>
                <a:ea typeface="Baskerville" panose="02020502070401020303" pitchFamily="18" charset="0"/>
              </a:rPr>
              <a:t> </a:t>
            </a:r>
            <a:r>
              <a:rPr lang="en-US" sz="3200" b="1" dirty="0" err="1">
                <a:solidFill>
                  <a:srgbClr val="0432FF"/>
                </a:solidFill>
                <a:latin typeface="Garamond" panose="02020404030301010803" pitchFamily="18" charset="0"/>
                <a:ea typeface="Baskerville" panose="02020502070401020303" pitchFamily="18" charset="0"/>
              </a:rPr>
              <a:t>individuali</a:t>
            </a:r>
            <a:r>
              <a:rPr lang="en-US" sz="3200" b="1" dirty="0">
                <a:solidFill>
                  <a:srgbClr val="0432FF"/>
                </a:solidFill>
                <a:latin typeface="Garamond" panose="02020404030301010803" pitchFamily="18" charset="0"/>
                <a:ea typeface="Baskerville" panose="02020502070401020303" pitchFamily="18" charset="0"/>
              </a:rPr>
              <a:t> e </a:t>
            </a:r>
            <a:r>
              <a:rPr lang="en-US" sz="3200" b="1" dirty="0" err="1">
                <a:solidFill>
                  <a:srgbClr val="0432FF"/>
                </a:solidFill>
                <a:latin typeface="Garamond" panose="02020404030301010803" pitchFamily="18" charset="0"/>
                <a:ea typeface="Baskerville" panose="02020502070401020303" pitchFamily="18" charset="0"/>
              </a:rPr>
              <a:t>aggregati</a:t>
            </a:r>
            <a:r>
              <a:rPr lang="en-US" sz="3200" b="1" dirty="0">
                <a:solidFill>
                  <a:srgbClr val="0432FF"/>
                </a:solidFill>
                <a:latin typeface="Garamond" panose="02020404030301010803" pitchFamily="18" charset="0"/>
                <a:ea typeface="Baskerville" panose="02020502070401020303" pitchFamily="18" charset="0"/>
              </a:rPr>
              <a:t>  </a:t>
            </a:r>
          </a:p>
        </p:txBody>
      </p:sp>
      <p:sp>
        <p:nvSpPr>
          <p:cNvPr id="3" name="Slide Number Placeholder 2"/>
          <p:cNvSpPr>
            <a:spLocks noGrp="1"/>
          </p:cNvSpPr>
          <p:nvPr>
            <p:ph type="sldNum" sz="quarter" idx="11"/>
          </p:nvPr>
        </p:nvSpPr>
        <p:spPr>
          <a:xfrm>
            <a:off x="7010400" y="6481142"/>
            <a:ext cx="2133600" cy="476250"/>
          </a:xfrm>
        </p:spPr>
        <p:txBody>
          <a:bodyPr/>
          <a:lstStyle/>
          <a:p>
            <a:fld id="{2FDC3933-3787-4481-9D6C-BC60DAB014D4}" type="slidenum">
              <a:rPr lang="it-IT" smtClean="0"/>
              <a:pPr/>
              <a:t>16</a:t>
            </a:fld>
            <a:endParaRPr lang="it-IT" dirty="0"/>
          </a:p>
        </p:txBody>
      </p:sp>
      <p:sp>
        <p:nvSpPr>
          <p:cNvPr id="5" name="Segnaposto piè di pagina 3">
            <a:extLst>
              <a:ext uri="{FF2B5EF4-FFF2-40B4-BE49-F238E27FC236}">
                <a16:creationId xmlns:a16="http://schemas.microsoft.com/office/drawing/2014/main" xmlns="" id="{F4D24AFA-0C86-4411-F677-FD7FD3F1857E}"/>
              </a:ext>
            </a:extLst>
          </p:cNvPr>
          <p:cNvSpPr>
            <a:spLocks noGrp="1"/>
          </p:cNvSpPr>
          <p:nvPr>
            <p:ph type="ftr" sz="quarter" idx="10"/>
          </p:nvPr>
        </p:nvSpPr>
        <p:spPr>
          <a:xfrm>
            <a:off x="2303239" y="6251170"/>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171881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el 1"/>
          <p:cNvSpPr>
            <a:spLocks noGrp="1"/>
          </p:cNvSpPr>
          <p:nvPr>
            <p:ph type="title" idx="4294967295"/>
          </p:nvPr>
        </p:nvSpPr>
        <p:spPr>
          <a:xfrm>
            <a:off x="0" y="0"/>
            <a:ext cx="9144000" cy="936848"/>
          </a:xfrm>
        </p:spPr>
        <p:txBody>
          <a:bodyPr/>
          <a:lstStyle/>
          <a:p>
            <a:r>
              <a:rPr lang="it-IT" sz="3600" b="1" dirty="0">
                <a:latin typeface="Baskerville" panose="02020502070401020303" pitchFamily="18" charset="0"/>
                <a:ea typeface="Baskerville" panose="02020502070401020303" pitchFamily="18" charset="0"/>
              </a:rPr>
              <a:t/>
            </a:r>
            <a:br>
              <a:rPr lang="it-IT" sz="3600" b="1" dirty="0">
                <a:latin typeface="Baskerville" panose="02020502070401020303" pitchFamily="18" charset="0"/>
                <a:ea typeface="Baskerville" panose="02020502070401020303" pitchFamily="18" charset="0"/>
              </a:rPr>
            </a:br>
            <a:r>
              <a:rPr lang="it-IT" sz="3600" b="1" dirty="0">
                <a:solidFill>
                  <a:srgbClr val="C00000"/>
                </a:solidFill>
                <a:latin typeface="Baskerville" panose="02020502070401020303" pitchFamily="18" charset="0"/>
                <a:ea typeface="Baskerville" panose="02020502070401020303" pitchFamily="18" charset="0"/>
              </a:rPr>
              <a:t>Perché è necessario (ma difficile) riformare i sistemi previdenziali</a:t>
            </a:r>
            <a:r>
              <a:rPr lang="en-US" sz="3600" b="1" dirty="0">
                <a:latin typeface="Baskerville" panose="02020502070401020303" pitchFamily="18" charset="0"/>
                <a:ea typeface="Baskerville" panose="02020502070401020303" pitchFamily="18" charset="0"/>
              </a:rPr>
              <a:t/>
            </a:r>
            <a:br>
              <a:rPr lang="en-US" sz="3600" b="1" dirty="0">
                <a:latin typeface="Baskerville" panose="02020502070401020303" pitchFamily="18" charset="0"/>
                <a:ea typeface="Baskerville" panose="02020502070401020303" pitchFamily="18" charset="0"/>
              </a:rPr>
            </a:br>
            <a:endParaRPr lang="en-US" sz="3600" b="1" dirty="0">
              <a:solidFill>
                <a:srgbClr val="FF0000"/>
              </a:solidFill>
              <a:latin typeface="Baskerville" panose="02020502070401020303" pitchFamily="18" charset="0"/>
              <a:ea typeface="Baskerville" panose="02020502070401020303" pitchFamily="18" charset="0"/>
            </a:endParaRPr>
          </a:p>
        </p:txBody>
      </p:sp>
      <p:sp>
        <p:nvSpPr>
          <p:cNvPr id="7172" name="Inhaltsplatzhalter 2"/>
          <p:cNvSpPr>
            <a:spLocks noGrp="1"/>
          </p:cNvSpPr>
          <p:nvPr>
            <p:ph idx="4294967295"/>
          </p:nvPr>
        </p:nvSpPr>
        <p:spPr>
          <a:xfrm>
            <a:off x="431540" y="1211340"/>
            <a:ext cx="8280920" cy="5097980"/>
          </a:xfrm>
        </p:spPr>
        <p:txBody>
          <a:bodyPr/>
          <a:lstStyle/>
          <a:p>
            <a:r>
              <a:rPr lang="it-IT" sz="2800" b="1" dirty="0">
                <a:solidFill>
                  <a:srgbClr val="0432FF"/>
                </a:solidFill>
                <a:latin typeface="Baskerville" panose="02020502070401020303" pitchFamily="18" charset="0"/>
                <a:ea typeface="Baskerville" panose="02020502070401020303" pitchFamily="18" charset="0"/>
              </a:rPr>
              <a:t>Per ristabilire la sostenibilità finanziaria</a:t>
            </a:r>
          </a:p>
          <a:p>
            <a:pPr marL="400050" lvl="1" indent="0">
              <a:buNone/>
            </a:pPr>
            <a:r>
              <a:rPr lang="it-IT" sz="2000" dirty="0">
                <a:solidFill>
                  <a:srgbClr val="0432FF"/>
                </a:solidFill>
                <a:latin typeface="Baskerville" panose="02020502070401020303" pitchFamily="18" charset="0"/>
                <a:ea typeface="Baskerville" panose="02020502070401020303" pitchFamily="18" charset="0"/>
              </a:rPr>
              <a:t>e rimediare all’impatto di medio lungo termine dell’invecchiamento e della bassa crescita</a:t>
            </a:r>
            <a:endParaRPr lang="en-US" sz="2000" dirty="0">
              <a:solidFill>
                <a:srgbClr val="0432FF"/>
              </a:solidFill>
              <a:latin typeface="Baskerville" panose="02020502070401020303" pitchFamily="18" charset="0"/>
              <a:ea typeface="Baskerville" panose="02020502070401020303" pitchFamily="18" charset="0"/>
            </a:endParaRPr>
          </a:p>
          <a:p>
            <a:pPr>
              <a:buFont typeface="Arial" panose="020B0604020202020204" pitchFamily="34" charset="0"/>
              <a:buChar char="•"/>
            </a:pPr>
            <a:r>
              <a:rPr lang="it-IT" sz="2800" b="1" dirty="0">
                <a:solidFill>
                  <a:srgbClr val="0432FF"/>
                </a:solidFill>
                <a:latin typeface="Baskerville" panose="02020502070401020303" pitchFamily="18" charset="0"/>
                <a:ea typeface="Baskerville" panose="02020502070401020303" pitchFamily="18" charset="0"/>
              </a:rPr>
              <a:t>Per migliorare il disegno </a:t>
            </a:r>
          </a:p>
          <a:p>
            <a:pPr marL="457200" lvl="1" indent="0">
              <a:buNone/>
            </a:pPr>
            <a:r>
              <a:rPr lang="it-IT" sz="2000" dirty="0">
                <a:solidFill>
                  <a:srgbClr val="0432FF"/>
                </a:solidFill>
                <a:latin typeface="Baskerville" panose="02020502070401020303" pitchFamily="18" charset="0"/>
                <a:ea typeface="Baskerville" panose="02020502070401020303" pitchFamily="18" charset="0"/>
              </a:rPr>
              <a:t>e ridurre/eliminare le distorsioni/inefficienze/sperequazioni</a:t>
            </a:r>
            <a:r>
              <a:rPr lang="it-IT" sz="2000" b="1" dirty="0">
                <a:solidFill>
                  <a:srgbClr val="0432FF"/>
                </a:solidFill>
                <a:latin typeface="Baskerville" panose="02020502070401020303" pitchFamily="18" charset="0"/>
                <a:ea typeface="Baskerville" panose="02020502070401020303" pitchFamily="18" charset="0"/>
              </a:rPr>
              <a:t> </a:t>
            </a:r>
            <a:r>
              <a:rPr lang="en-US" sz="2000" b="1" i="1" dirty="0">
                <a:solidFill>
                  <a:srgbClr val="0432FF"/>
                </a:solidFill>
                <a:latin typeface="Baskerville" panose="02020502070401020303" pitchFamily="18" charset="0"/>
                <a:ea typeface="Baskerville" panose="02020502070401020303" pitchFamily="18" charset="0"/>
              </a:rPr>
              <a:t> </a:t>
            </a:r>
            <a:endParaRPr lang="en-US" sz="2000" b="1" dirty="0">
              <a:solidFill>
                <a:srgbClr val="0432FF"/>
              </a:solidFill>
              <a:latin typeface="Baskerville" panose="02020502070401020303" pitchFamily="18" charset="0"/>
              <a:ea typeface="Baskerville" panose="02020502070401020303" pitchFamily="18" charset="0"/>
            </a:endParaRPr>
          </a:p>
          <a:p>
            <a:pPr>
              <a:buFont typeface="Arial"/>
              <a:buChar char="•"/>
            </a:pPr>
            <a:r>
              <a:rPr lang="it-IT" sz="2800" b="1" dirty="0">
                <a:solidFill>
                  <a:srgbClr val="0432FF"/>
                </a:solidFill>
                <a:latin typeface="Baskerville" panose="02020502070401020303" pitchFamily="18" charset="0"/>
                <a:ea typeface="Baskerville" panose="02020502070401020303" pitchFamily="18" charset="0"/>
              </a:rPr>
              <a:t>Per rafforzare l’adeguatezza delle prestazioni</a:t>
            </a:r>
          </a:p>
          <a:p>
            <a:pPr marL="400050" lvl="1" indent="0">
              <a:buNone/>
            </a:pPr>
            <a:r>
              <a:rPr lang="it-IT" sz="2400" dirty="0">
                <a:solidFill>
                  <a:srgbClr val="0432FF"/>
                </a:solidFill>
                <a:latin typeface="Baskerville" panose="02020502070401020303" pitchFamily="18" charset="0"/>
                <a:ea typeface="Baskerville" panose="02020502070401020303" pitchFamily="18" charset="0"/>
              </a:rPr>
              <a:t>e scegliere il mix di lavoro/pensionamento</a:t>
            </a:r>
            <a:r>
              <a:rPr lang="en-US" sz="2400" dirty="0">
                <a:solidFill>
                  <a:srgbClr val="0432FF"/>
                </a:solidFill>
                <a:latin typeface="Baskerville" panose="02020502070401020303" pitchFamily="18" charset="0"/>
                <a:ea typeface="Baskerville" panose="02020502070401020303" pitchFamily="18" charset="0"/>
              </a:rPr>
              <a:t>, </a:t>
            </a:r>
            <a:r>
              <a:rPr lang="it-IT" sz="2400" dirty="0">
                <a:solidFill>
                  <a:srgbClr val="0432FF"/>
                </a:solidFill>
                <a:latin typeface="Baskerville" panose="02020502070401020303" pitchFamily="18" charset="0"/>
                <a:ea typeface="Baskerville" panose="02020502070401020303" pitchFamily="18" charset="0"/>
              </a:rPr>
              <a:t>di </a:t>
            </a:r>
            <a:r>
              <a:rPr lang="en-US" sz="2400" dirty="0">
                <a:solidFill>
                  <a:srgbClr val="0432FF"/>
                </a:solidFill>
                <a:latin typeface="Baskerville" panose="02020502070401020303" pitchFamily="18" charset="0"/>
                <a:ea typeface="Baskerville" panose="02020502070401020303" pitchFamily="18" charset="0"/>
              </a:rPr>
              <a:t>PayGo/</a:t>
            </a:r>
            <a:r>
              <a:rPr lang="it-IT" sz="2400" dirty="0">
                <a:solidFill>
                  <a:srgbClr val="0432FF"/>
                </a:solidFill>
                <a:latin typeface="Baskerville" panose="02020502070401020303" pitchFamily="18" charset="0"/>
                <a:ea typeface="Baskerville" panose="02020502070401020303" pitchFamily="18" charset="0"/>
              </a:rPr>
              <a:t>capitalizzazione;  di</a:t>
            </a:r>
            <a:r>
              <a:rPr lang="en-US" sz="2400" dirty="0">
                <a:solidFill>
                  <a:srgbClr val="0432FF"/>
                </a:solidFill>
                <a:latin typeface="Baskerville" panose="02020502070401020303" pitchFamily="18" charset="0"/>
                <a:ea typeface="Baskerville" panose="02020502070401020303" pitchFamily="18" charset="0"/>
              </a:rPr>
              <a:t> public</a:t>
            </a:r>
            <a:r>
              <a:rPr lang="it-IT" sz="2400" dirty="0">
                <a:solidFill>
                  <a:srgbClr val="0432FF"/>
                </a:solidFill>
                <a:latin typeface="Baskerville" panose="02020502070401020303" pitchFamily="18" charset="0"/>
                <a:ea typeface="Baskerville" panose="02020502070401020303" pitchFamily="18" charset="0"/>
              </a:rPr>
              <a:t>o</a:t>
            </a:r>
            <a:r>
              <a:rPr lang="en-US" sz="2400" dirty="0">
                <a:solidFill>
                  <a:srgbClr val="0432FF"/>
                </a:solidFill>
                <a:latin typeface="Baskerville" panose="02020502070401020303" pitchFamily="18" charset="0"/>
                <a:ea typeface="Baskerville" panose="02020502070401020303" pitchFamily="18" charset="0"/>
              </a:rPr>
              <a:t>/</a:t>
            </a:r>
            <a:r>
              <a:rPr lang="en-US" sz="2400" dirty="0" err="1">
                <a:solidFill>
                  <a:srgbClr val="0432FF"/>
                </a:solidFill>
                <a:latin typeface="Baskerville" panose="02020502070401020303" pitchFamily="18" charset="0"/>
                <a:ea typeface="Baskerville" panose="02020502070401020303" pitchFamily="18" charset="0"/>
              </a:rPr>
              <a:t>privat</a:t>
            </a:r>
            <a:r>
              <a:rPr lang="it-IT" sz="2400" dirty="0">
                <a:solidFill>
                  <a:srgbClr val="0432FF"/>
                </a:solidFill>
                <a:latin typeface="Baskerville" panose="02020502070401020303" pitchFamily="18" charset="0"/>
                <a:ea typeface="Baskerville" panose="02020502070401020303" pitchFamily="18" charset="0"/>
              </a:rPr>
              <a:t>o;</a:t>
            </a:r>
            <a:r>
              <a:rPr lang="en-US" sz="2400" dirty="0">
                <a:solidFill>
                  <a:srgbClr val="0432FF"/>
                </a:solidFill>
                <a:latin typeface="Baskerville" panose="02020502070401020303" pitchFamily="18" charset="0"/>
                <a:ea typeface="Baskerville" panose="02020502070401020303" pitchFamily="18" charset="0"/>
              </a:rPr>
              <a:t> </a:t>
            </a:r>
            <a:r>
              <a:rPr lang="it-IT" sz="2400" dirty="0">
                <a:solidFill>
                  <a:srgbClr val="0432FF"/>
                </a:solidFill>
                <a:latin typeface="Baskerville" panose="02020502070401020303" pitchFamily="18" charset="0"/>
                <a:ea typeface="Baskerville" panose="02020502070401020303" pitchFamily="18" charset="0"/>
              </a:rPr>
              <a:t>di benefici monetari e servizi </a:t>
            </a:r>
            <a:r>
              <a:rPr lang="en-US" sz="2400" dirty="0">
                <a:solidFill>
                  <a:srgbClr val="0432FF"/>
                </a:solidFill>
                <a:latin typeface="Baskerville" panose="02020502070401020303" pitchFamily="18" charset="0"/>
                <a:ea typeface="Baskerville" panose="02020502070401020303" pitchFamily="18" charset="0"/>
              </a:rPr>
              <a:t>(</a:t>
            </a:r>
            <a:r>
              <a:rPr lang="it-IT" sz="2400" dirty="0">
                <a:solidFill>
                  <a:srgbClr val="0432FF"/>
                </a:solidFill>
                <a:latin typeface="Baskerville" panose="02020502070401020303" pitchFamily="18" charset="0"/>
                <a:ea typeface="Baskerville" panose="02020502070401020303" pitchFamily="18" charset="0"/>
              </a:rPr>
              <a:t> LTC, cure di lungo termine</a:t>
            </a:r>
            <a:r>
              <a:rPr lang="en-US" sz="2400" dirty="0">
                <a:solidFill>
                  <a:srgbClr val="0432FF"/>
                </a:solidFill>
                <a:latin typeface="Baskerville" panose="02020502070401020303" pitchFamily="18" charset="0"/>
                <a:ea typeface="Baskerville" panose="02020502070401020303" pitchFamily="18" charset="0"/>
              </a:rPr>
              <a:t>)</a:t>
            </a:r>
            <a:r>
              <a:rPr lang="it-IT" sz="2400" dirty="0">
                <a:solidFill>
                  <a:srgbClr val="0432FF"/>
                </a:solidFill>
                <a:latin typeface="Baskerville" panose="02020502070401020303" pitchFamily="18" charset="0"/>
                <a:ea typeface="Baskerville" panose="02020502070401020303" pitchFamily="18" charset="0"/>
              </a:rPr>
              <a:t>; quale indicizzazione </a:t>
            </a:r>
            <a:r>
              <a:rPr lang="en-US" sz="2400" dirty="0">
                <a:solidFill>
                  <a:srgbClr val="0432FF"/>
                </a:solidFill>
                <a:latin typeface="Baskerville" panose="02020502070401020303" pitchFamily="18" charset="0"/>
                <a:ea typeface="Baskerville" panose="02020502070401020303" pitchFamily="18" charset="0"/>
              </a:rPr>
              <a:t>(</a:t>
            </a:r>
            <a:r>
              <a:rPr lang="it-IT" sz="2400" dirty="0">
                <a:solidFill>
                  <a:srgbClr val="0432FF"/>
                </a:solidFill>
                <a:latin typeface="Baskerville" panose="02020502070401020303" pitchFamily="18" charset="0"/>
                <a:ea typeface="Baskerville" panose="02020502070401020303" pitchFamily="18" charset="0"/>
              </a:rPr>
              <a:t>salari o prezzi) per le pensioni</a:t>
            </a:r>
            <a:r>
              <a:rPr lang="en-US" sz="2400" dirty="0">
                <a:solidFill>
                  <a:srgbClr val="0432FF"/>
                </a:solidFill>
                <a:latin typeface="Baskerville" panose="02020502070401020303" pitchFamily="18" charset="0"/>
                <a:ea typeface="Baskerville" panose="02020502070401020303" pitchFamily="18" charset="0"/>
              </a:rPr>
              <a:t> </a:t>
            </a:r>
          </a:p>
          <a:p>
            <a:pPr>
              <a:buFont typeface="Arial"/>
              <a:buChar char="•"/>
            </a:pPr>
            <a:r>
              <a:rPr lang="en-US" sz="2800" b="1" i="1" dirty="0">
                <a:solidFill>
                  <a:srgbClr val="0432FF"/>
                </a:solidFill>
                <a:latin typeface="Baskerville" panose="02020502070401020303" pitchFamily="18" charset="0"/>
                <a:ea typeface="Baskerville" panose="02020502070401020303" pitchFamily="18" charset="0"/>
              </a:rPr>
              <a:t>La </a:t>
            </a:r>
            <a:r>
              <a:rPr lang="en-US" sz="2800" b="1" i="1" dirty="0" err="1">
                <a:solidFill>
                  <a:srgbClr val="0432FF"/>
                </a:solidFill>
                <a:latin typeface="Baskerville" panose="02020502070401020303" pitchFamily="18" charset="0"/>
                <a:ea typeface="Baskerville" panose="02020502070401020303" pitchFamily="18" charset="0"/>
              </a:rPr>
              <a:t>transizione</a:t>
            </a:r>
            <a:r>
              <a:rPr lang="en-US" sz="2800" b="1" i="1" dirty="0">
                <a:solidFill>
                  <a:srgbClr val="0432FF"/>
                </a:solidFill>
                <a:latin typeface="Baskerville" panose="02020502070401020303" pitchFamily="18" charset="0"/>
                <a:ea typeface="Baskerville" panose="02020502070401020303" pitchFamily="18" charset="0"/>
              </a:rPr>
              <a:t> </a:t>
            </a:r>
            <a:r>
              <a:rPr lang="en-US" sz="2800" b="1" i="1" dirty="0" err="1">
                <a:solidFill>
                  <a:srgbClr val="0432FF"/>
                </a:solidFill>
                <a:latin typeface="Baskerville" panose="02020502070401020303" pitchFamily="18" charset="0"/>
                <a:ea typeface="Baskerville" panose="02020502070401020303" pitchFamily="18" charset="0"/>
              </a:rPr>
              <a:t>è</a:t>
            </a:r>
            <a:r>
              <a:rPr lang="en-US" sz="2800" b="1" i="1" dirty="0">
                <a:solidFill>
                  <a:srgbClr val="0432FF"/>
                </a:solidFill>
                <a:latin typeface="Baskerville" panose="02020502070401020303" pitchFamily="18" charset="0"/>
                <a:ea typeface="Baskerville" panose="02020502070401020303" pitchFamily="18" charset="0"/>
              </a:rPr>
              <a:t> molto </a:t>
            </a:r>
            <a:r>
              <a:rPr lang="en-US" sz="2800" b="1" i="1" dirty="0" err="1">
                <a:solidFill>
                  <a:srgbClr val="0432FF"/>
                </a:solidFill>
                <a:latin typeface="Baskerville" panose="02020502070401020303" pitchFamily="18" charset="0"/>
                <a:ea typeface="Baskerville" panose="02020502070401020303" pitchFamily="18" charset="0"/>
              </a:rPr>
              <a:t>importante</a:t>
            </a:r>
            <a:r>
              <a:rPr lang="en-US" sz="2800" b="1" i="1" dirty="0">
                <a:solidFill>
                  <a:srgbClr val="0432FF"/>
                </a:solidFill>
                <a:latin typeface="Baskerville" panose="02020502070401020303" pitchFamily="18" charset="0"/>
                <a:ea typeface="Baskerville" panose="02020502070401020303" pitchFamily="18" charset="0"/>
              </a:rPr>
              <a:t>, </a:t>
            </a:r>
            <a:r>
              <a:rPr lang="en-US" sz="2800" i="1" dirty="0">
                <a:solidFill>
                  <a:srgbClr val="0432FF"/>
                </a:solidFill>
                <a:latin typeface="Baskerville" panose="02020502070401020303" pitchFamily="18" charset="0"/>
                <a:ea typeface="Baskerville" panose="02020502070401020303" pitchFamily="18" charset="0"/>
              </a:rPr>
              <a:t>ma </a:t>
            </a:r>
            <a:r>
              <a:rPr lang="en-US" sz="2800" i="1" dirty="0" err="1">
                <a:solidFill>
                  <a:srgbClr val="0432FF"/>
                </a:solidFill>
                <a:latin typeface="Baskerville" panose="02020502070401020303" pitchFamily="18" charset="0"/>
                <a:ea typeface="Baskerville" panose="02020502070401020303" pitchFamily="18" charset="0"/>
              </a:rPr>
              <a:t>difficile</a:t>
            </a:r>
            <a:r>
              <a:rPr lang="en-US" sz="2800" i="1" dirty="0">
                <a:solidFill>
                  <a:srgbClr val="0432FF"/>
                </a:solidFill>
                <a:latin typeface="Baskerville" panose="02020502070401020303" pitchFamily="18" charset="0"/>
                <a:ea typeface="Baskerville" panose="02020502070401020303" pitchFamily="18" charset="0"/>
              </a:rPr>
              <a:t> in  </a:t>
            </a:r>
            <a:r>
              <a:rPr lang="en-US" sz="2800" i="1" dirty="0" err="1">
                <a:solidFill>
                  <a:srgbClr val="0432FF"/>
                </a:solidFill>
                <a:latin typeface="Baskerville" panose="02020502070401020303" pitchFamily="18" charset="0"/>
                <a:ea typeface="Baskerville" panose="02020502070401020303" pitchFamily="18" charset="0"/>
              </a:rPr>
              <a:t>emergenza</a:t>
            </a:r>
            <a:endParaRPr lang="en-US" sz="2800" i="1" dirty="0">
              <a:solidFill>
                <a:srgbClr val="0432FF"/>
              </a:solidFill>
              <a:latin typeface="Baskerville" panose="02020502070401020303" pitchFamily="18" charset="0"/>
              <a:ea typeface="Baskerville" panose="02020502070401020303" pitchFamily="18" charset="0"/>
            </a:endParaRPr>
          </a:p>
        </p:txBody>
      </p:sp>
      <p:sp>
        <p:nvSpPr>
          <p:cNvPr id="2" name="Segnaposto piè di pagina 3">
            <a:extLst>
              <a:ext uri="{FF2B5EF4-FFF2-40B4-BE49-F238E27FC236}">
                <a16:creationId xmlns:a16="http://schemas.microsoft.com/office/drawing/2014/main" xmlns="" id="{DF8DE679-6351-490F-D6E8-E73ED143CD8A}"/>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348013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4544" y="476672"/>
            <a:ext cx="9793088" cy="5093702"/>
          </a:xfrm>
          <a:prstGeom prst="rect">
            <a:avLst/>
          </a:prstGeom>
        </p:spPr>
        <p:txBody>
          <a:bodyPr wrap="square">
            <a:spAutoFit/>
          </a:bodyPr>
          <a:lstStyle/>
          <a:p>
            <a:pPr algn="ctr">
              <a:spcAft>
                <a:spcPts val="1200"/>
              </a:spcAft>
            </a:pPr>
            <a:r>
              <a:rPr lang="it-IT" sz="3600" b="1" dirty="0">
                <a:solidFill>
                  <a:srgbClr val="C00000"/>
                </a:solidFill>
                <a:latin typeface="Garamond"/>
                <a:cs typeface="Garamond"/>
              </a:rPr>
              <a:t>Ripartire da Beveridge per un </a:t>
            </a:r>
            <a:r>
              <a:rPr lang="it-IT" sz="3600" b="1" i="1" dirty="0">
                <a:solidFill>
                  <a:srgbClr val="C00000"/>
                </a:solidFill>
                <a:latin typeface="Garamond"/>
                <a:cs typeface="Garamond"/>
              </a:rPr>
              <a:t>nuovo welfare </a:t>
            </a:r>
            <a:r>
              <a:rPr lang="it-IT" sz="3600" b="1" dirty="0">
                <a:solidFill>
                  <a:srgbClr val="C00000"/>
                </a:solidFill>
                <a:latin typeface="Garamond"/>
                <a:cs typeface="Garamond"/>
              </a:rPr>
              <a:t>che</a:t>
            </a:r>
            <a:endParaRPr lang="it-IT" sz="3200" b="1" dirty="0">
              <a:solidFill>
                <a:srgbClr val="C00000"/>
              </a:solidFill>
              <a:latin typeface="Garamond"/>
              <a:cs typeface="Garamond"/>
            </a:endParaRPr>
          </a:p>
          <a:p>
            <a:pPr marL="914400" lvl="1" indent="-457200">
              <a:spcBef>
                <a:spcPts val="600"/>
              </a:spcBef>
              <a:spcAft>
                <a:spcPts val="600"/>
              </a:spcAft>
              <a:buFont typeface="Arial" panose="020B0604020202020204" pitchFamily="34" charset="0"/>
              <a:buChar char="•"/>
            </a:pPr>
            <a:r>
              <a:rPr lang="it-IT" sz="3200" b="1" i="1" dirty="0">
                <a:solidFill>
                  <a:srgbClr val="0000FF"/>
                </a:solidFill>
                <a:latin typeface="Garamond"/>
                <a:cs typeface="Garamond"/>
              </a:rPr>
              <a:t>guardi a tutta la vita (life cycle) </a:t>
            </a:r>
          </a:p>
          <a:p>
            <a:pPr marL="914400" lvl="1" indent="-457200">
              <a:spcBef>
                <a:spcPts val="600"/>
              </a:spcBef>
              <a:spcAft>
                <a:spcPts val="600"/>
              </a:spcAft>
              <a:buFont typeface="Arial" panose="020B0604020202020204" pitchFamily="34" charset="0"/>
              <a:buChar char="•"/>
            </a:pPr>
            <a:r>
              <a:rPr lang="it-IT" sz="3200" b="1" i="1" dirty="0">
                <a:solidFill>
                  <a:srgbClr val="0000FF"/>
                </a:solidFill>
                <a:latin typeface="Garamond"/>
                <a:cs typeface="Garamond"/>
              </a:rPr>
              <a:t>e inter-generazionale e quindi non sacrifichi, con il debito (anche pensionistico), le generazioni future</a:t>
            </a:r>
          </a:p>
          <a:p>
            <a:pPr marL="914400" lvl="1" indent="-457200">
              <a:spcBef>
                <a:spcPts val="600"/>
              </a:spcBef>
              <a:spcAft>
                <a:spcPts val="600"/>
              </a:spcAft>
              <a:buFont typeface="Arial" panose="020B0604020202020204" pitchFamily="34" charset="0"/>
              <a:buChar char="•"/>
            </a:pPr>
            <a:r>
              <a:rPr lang="it-IT" sz="3200" b="1" i="1" dirty="0">
                <a:solidFill>
                  <a:srgbClr val="0000FF"/>
                </a:solidFill>
                <a:latin typeface="Garamond"/>
                <a:cs typeface="Garamond"/>
              </a:rPr>
              <a:t>sia “relazionale” (e non individualistico):  </a:t>
            </a:r>
          </a:p>
          <a:p>
            <a:pPr lvl="2">
              <a:spcBef>
                <a:spcPts val="600"/>
              </a:spcBef>
              <a:spcAft>
                <a:spcPts val="600"/>
              </a:spcAft>
            </a:pPr>
            <a:r>
              <a:rPr lang="it-IT" sz="3200" b="1" i="1" dirty="0">
                <a:solidFill>
                  <a:srgbClr val="0000FF"/>
                </a:solidFill>
                <a:latin typeface="Garamond"/>
                <a:cs typeface="Garamond"/>
              </a:rPr>
              <a:t>famiglia, impresa, comunità  </a:t>
            </a:r>
          </a:p>
          <a:p>
            <a:pPr marL="914400" lvl="1" indent="-457200">
              <a:spcBef>
                <a:spcPts val="600"/>
              </a:spcBef>
              <a:spcAft>
                <a:spcPts val="600"/>
              </a:spcAft>
              <a:buFont typeface="Arial" panose="020B0604020202020204" pitchFamily="34" charset="0"/>
              <a:buChar char="•"/>
            </a:pPr>
            <a:r>
              <a:rPr lang="it-IT" sz="3200" b="1" i="1" dirty="0">
                <a:solidFill>
                  <a:srgbClr val="0000FF"/>
                </a:solidFill>
                <a:latin typeface="Garamond"/>
                <a:cs typeface="Garamond"/>
              </a:rPr>
              <a:t>sia il più possibile “europeo”  (portabilità)</a:t>
            </a:r>
          </a:p>
          <a:p>
            <a:pPr marL="914400" lvl="1" indent="-457200">
              <a:spcBef>
                <a:spcPts val="600"/>
              </a:spcBef>
              <a:spcAft>
                <a:spcPts val="600"/>
              </a:spcAft>
              <a:buFont typeface="Arial" panose="020B0604020202020204" pitchFamily="34" charset="0"/>
              <a:buChar char="•"/>
            </a:pPr>
            <a:r>
              <a:rPr lang="it-IT" sz="3200" b="1" i="1" dirty="0">
                <a:solidFill>
                  <a:srgbClr val="0000FF"/>
                </a:solidFill>
                <a:latin typeface="Garamond"/>
                <a:cs typeface="Garamond"/>
              </a:rPr>
              <a:t>sia trasparente e comprensibile </a:t>
            </a:r>
            <a:r>
              <a:rPr lang="it-IT" sz="2600" b="1" i="1" dirty="0">
                <a:solidFill>
                  <a:srgbClr val="0000FF"/>
                </a:solidFill>
                <a:latin typeface="Garamond"/>
                <a:cs typeface="Garamond"/>
              </a:rPr>
              <a:t>(educazione finanziaria)</a:t>
            </a:r>
          </a:p>
        </p:txBody>
      </p:sp>
      <p:sp>
        <p:nvSpPr>
          <p:cNvPr id="8" name="Slide Number Placeholder 7"/>
          <p:cNvSpPr>
            <a:spLocks noGrp="1"/>
          </p:cNvSpPr>
          <p:nvPr>
            <p:ph type="sldNum" sz="quarter" idx="11"/>
          </p:nvPr>
        </p:nvSpPr>
        <p:spPr/>
        <p:txBody>
          <a:bodyPr/>
          <a:lstStyle/>
          <a:p>
            <a:fld id="{C9931AA2-4F8E-4196-B7FF-59DA4E4474D3}" type="slidenum">
              <a:rPr lang="it-IT" smtClean="0"/>
              <a:pPr/>
              <a:t>18</a:t>
            </a:fld>
            <a:endParaRPr lang="it-IT"/>
          </a:p>
        </p:txBody>
      </p:sp>
      <p:sp>
        <p:nvSpPr>
          <p:cNvPr id="4" name="Segnaposto piè di pagina 3">
            <a:extLst>
              <a:ext uri="{FF2B5EF4-FFF2-40B4-BE49-F238E27FC236}">
                <a16:creationId xmlns:a16="http://schemas.microsoft.com/office/drawing/2014/main" xmlns="" id="{A19CCF5B-DB63-11D6-2BAC-206E25BD367C}"/>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263574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C9931AA2-4F8E-4196-B7FF-59DA4E4474D3}" type="slidenum">
              <a:rPr lang="it-IT" smtClean="0"/>
              <a:pPr/>
              <a:t>19</a:t>
            </a:fld>
            <a:endParaRPr lang="it-IT"/>
          </a:p>
        </p:txBody>
      </p:sp>
      <p:sp>
        <p:nvSpPr>
          <p:cNvPr id="4" name="Rettangolo 3"/>
          <p:cNvSpPr/>
          <p:nvPr/>
        </p:nvSpPr>
        <p:spPr>
          <a:xfrm>
            <a:off x="107503" y="0"/>
            <a:ext cx="9073009" cy="6201698"/>
          </a:xfrm>
          <a:prstGeom prst="rect">
            <a:avLst/>
          </a:prstGeom>
        </p:spPr>
        <p:txBody>
          <a:bodyPr wrap="square">
            <a:spAutoFit/>
          </a:bodyPr>
          <a:lstStyle/>
          <a:p>
            <a:pPr>
              <a:spcBef>
                <a:spcPts val="600"/>
              </a:spcBef>
            </a:pPr>
            <a:r>
              <a:rPr lang="it-IT" sz="2800" i="1" dirty="0">
                <a:solidFill>
                  <a:srgbClr val="0000FF"/>
                </a:solidFill>
                <a:latin typeface="Garamond"/>
                <a:cs typeface="Garamond"/>
              </a:rPr>
              <a:t>Affinché:</a:t>
            </a:r>
          </a:p>
          <a:p>
            <a:pPr>
              <a:spcBef>
                <a:spcPts val="600"/>
              </a:spcBef>
              <a:buFont typeface="Arial"/>
              <a:buChar char="•"/>
            </a:pPr>
            <a:r>
              <a:rPr lang="it-IT" sz="2800" i="1" dirty="0">
                <a:solidFill>
                  <a:srgbClr val="0000FF"/>
                </a:solidFill>
                <a:latin typeface="Garamond"/>
                <a:cs typeface="Garamond"/>
              </a:rPr>
              <a:t> </a:t>
            </a:r>
            <a:r>
              <a:rPr lang="it-IT" sz="2600" i="1" dirty="0">
                <a:solidFill>
                  <a:srgbClr val="0000FF"/>
                </a:solidFill>
                <a:latin typeface="Garamond"/>
                <a:cs typeface="Garamond"/>
              </a:rPr>
              <a:t>tutti i bambini abbiano medesime chances</a:t>
            </a:r>
          </a:p>
          <a:p>
            <a:pPr>
              <a:spcBef>
                <a:spcPts val="600"/>
              </a:spcBef>
              <a:buFont typeface="Arial"/>
              <a:buChar char="•"/>
            </a:pPr>
            <a:r>
              <a:rPr lang="it-IT" sz="2600" i="1" dirty="0">
                <a:solidFill>
                  <a:srgbClr val="0000FF"/>
                </a:solidFill>
                <a:latin typeface="Garamond"/>
                <a:cs typeface="Garamond"/>
              </a:rPr>
              <a:t> l’istruzione diventi prioritaria</a:t>
            </a:r>
          </a:p>
          <a:p>
            <a:pPr>
              <a:spcBef>
                <a:spcPts val="600"/>
              </a:spcBef>
              <a:buFont typeface="Arial"/>
              <a:buChar char="•"/>
            </a:pPr>
            <a:r>
              <a:rPr lang="it-IT" sz="2600" i="1" dirty="0">
                <a:solidFill>
                  <a:srgbClr val="0000FF"/>
                </a:solidFill>
                <a:latin typeface="Garamond"/>
                <a:cs typeface="Garamond"/>
              </a:rPr>
              <a:t> la meritocrazia rappresenti per tutti una promessa </a:t>
            </a:r>
          </a:p>
          <a:p>
            <a:pPr>
              <a:spcBef>
                <a:spcPts val="600"/>
              </a:spcBef>
              <a:buFont typeface="Arial"/>
              <a:buChar char="•"/>
            </a:pPr>
            <a:r>
              <a:rPr lang="it-IT" sz="2600" i="1" dirty="0">
                <a:solidFill>
                  <a:srgbClr val="0000FF"/>
                </a:solidFill>
                <a:latin typeface="Garamond"/>
                <a:cs typeface="Garamond"/>
              </a:rPr>
              <a:t> l’investimento “nell’umano” segua tutto il corso della vita</a:t>
            </a:r>
          </a:p>
          <a:p>
            <a:pPr>
              <a:spcBef>
                <a:spcPts val="600"/>
              </a:spcBef>
              <a:buFont typeface="Arial"/>
              <a:buChar char="•"/>
            </a:pPr>
            <a:r>
              <a:rPr lang="it-IT" sz="2600" i="1" dirty="0">
                <a:solidFill>
                  <a:srgbClr val="0000FF"/>
                </a:solidFill>
                <a:latin typeface="Garamond"/>
                <a:cs typeface="Garamond"/>
              </a:rPr>
              <a:t> la prevenzione diventi centrale nel sistema sanitario</a:t>
            </a:r>
          </a:p>
          <a:p>
            <a:pPr>
              <a:spcBef>
                <a:spcPts val="600"/>
              </a:spcBef>
              <a:buFont typeface="Arial"/>
              <a:buChar char="•"/>
            </a:pPr>
            <a:r>
              <a:rPr lang="it-IT" sz="2600" i="1" dirty="0">
                <a:solidFill>
                  <a:srgbClr val="0000FF"/>
                </a:solidFill>
                <a:latin typeface="Garamond"/>
                <a:cs typeface="Garamond"/>
              </a:rPr>
              <a:t> le diseguaglianze siano affrontate alla radice non solo “compensate” </a:t>
            </a:r>
          </a:p>
          <a:p>
            <a:pPr>
              <a:spcBef>
                <a:spcPts val="600"/>
              </a:spcBef>
              <a:buFont typeface="Arial"/>
              <a:buChar char="•"/>
            </a:pPr>
            <a:r>
              <a:rPr lang="it-IT" sz="2600" i="1" dirty="0">
                <a:solidFill>
                  <a:srgbClr val="0000FF"/>
                </a:solidFill>
                <a:latin typeface="Garamond"/>
                <a:cs typeface="Garamond"/>
              </a:rPr>
              <a:t> le politiche attive di inclusione nel lavoro e nella società siano più efficaci </a:t>
            </a:r>
          </a:p>
          <a:p>
            <a:pPr>
              <a:spcBef>
                <a:spcPts val="600"/>
              </a:spcBef>
              <a:buFont typeface="Arial"/>
              <a:buChar char="•"/>
            </a:pPr>
            <a:r>
              <a:rPr lang="it-IT" sz="2600" i="1" dirty="0">
                <a:solidFill>
                  <a:srgbClr val="0000FF"/>
                </a:solidFill>
                <a:latin typeface="Garamond"/>
                <a:cs typeface="Garamond"/>
              </a:rPr>
              <a:t> si valorizzi il capitale sociale e di comunità </a:t>
            </a:r>
          </a:p>
          <a:p>
            <a:pPr>
              <a:spcBef>
                <a:spcPts val="600"/>
              </a:spcBef>
              <a:buFont typeface="Arial"/>
              <a:buChar char="•"/>
            </a:pPr>
            <a:r>
              <a:rPr lang="it-IT" sz="2600" i="1" dirty="0">
                <a:solidFill>
                  <a:srgbClr val="0000FF"/>
                </a:solidFill>
                <a:latin typeface="Garamond"/>
                <a:cs typeface="Garamond"/>
              </a:rPr>
              <a:t> gli anziani vivano quanto possibile a casa (e le case di riposo siano più umane) </a:t>
            </a:r>
          </a:p>
          <a:p>
            <a:pPr>
              <a:spcBef>
                <a:spcPts val="600"/>
              </a:spcBef>
              <a:buFont typeface="Arial"/>
              <a:buChar char="•"/>
            </a:pPr>
            <a:r>
              <a:rPr lang="it-IT" sz="2600" i="1" dirty="0">
                <a:solidFill>
                  <a:srgbClr val="0000FF"/>
                </a:solidFill>
                <a:latin typeface="Garamond"/>
                <a:cs typeface="Garamond"/>
              </a:rPr>
              <a:t> le politiche per la famiglia non siano le cenerentole dei bilanci pubblici</a:t>
            </a:r>
          </a:p>
          <a:p>
            <a:pPr>
              <a:spcBef>
                <a:spcPts val="600"/>
              </a:spcBef>
              <a:buFont typeface="Arial"/>
              <a:buChar char="•"/>
            </a:pPr>
            <a:r>
              <a:rPr lang="it-IT" sz="2600" i="1" dirty="0">
                <a:solidFill>
                  <a:srgbClr val="0000FF"/>
                </a:solidFill>
                <a:latin typeface="Garamond"/>
                <a:cs typeface="Garamond"/>
              </a:rPr>
              <a:t> la discriminazione sia (culturalmente e di fatto) superata e le politiche di inclusione affidate non soltanto alla generosità di singoli e associazioni </a:t>
            </a:r>
          </a:p>
        </p:txBody>
      </p:sp>
      <p:sp>
        <p:nvSpPr>
          <p:cNvPr id="5" name="Segnaposto piè di pagina 3">
            <a:extLst>
              <a:ext uri="{FF2B5EF4-FFF2-40B4-BE49-F238E27FC236}">
                <a16:creationId xmlns:a16="http://schemas.microsoft.com/office/drawing/2014/main" xmlns="" id="{58FAAFEF-4CAD-B7A2-40AB-D562838081C4}"/>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392278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ECA2C5-C652-7E69-3E7A-0ACE72DE9872}"/>
              </a:ext>
            </a:extLst>
          </p:cNvPr>
          <p:cNvSpPr>
            <a:spLocks noGrp="1"/>
          </p:cNvSpPr>
          <p:nvPr>
            <p:ph type="title"/>
          </p:nvPr>
        </p:nvSpPr>
        <p:spPr>
          <a:xfrm>
            <a:off x="383435" y="0"/>
            <a:ext cx="8229600" cy="836712"/>
          </a:xfrm>
        </p:spPr>
        <p:txBody>
          <a:bodyPr/>
          <a:lstStyle/>
          <a:p>
            <a:r>
              <a:rPr lang="en-US" dirty="0" err="1"/>
              <a:t>Prologo</a:t>
            </a:r>
            <a:r>
              <a:rPr lang="en-US" dirty="0"/>
              <a:t> </a:t>
            </a:r>
          </a:p>
        </p:txBody>
      </p:sp>
      <p:sp>
        <p:nvSpPr>
          <p:cNvPr id="3" name="Segnaposto contenuto 2">
            <a:extLst>
              <a:ext uri="{FF2B5EF4-FFF2-40B4-BE49-F238E27FC236}">
                <a16:creationId xmlns:a16="http://schemas.microsoft.com/office/drawing/2014/main" xmlns="" id="{49E5F71C-D04F-DA02-CBEC-6BF9DB8D0CB6}"/>
              </a:ext>
            </a:extLst>
          </p:cNvPr>
          <p:cNvSpPr>
            <a:spLocks noGrp="1"/>
          </p:cNvSpPr>
          <p:nvPr>
            <p:ph idx="1"/>
          </p:nvPr>
        </p:nvSpPr>
        <p:spPr>
          <a:xfrm>
            <a:off x="383435" y="980728"/>
            <a:ext cx="8509045" cy="5501035"/>
          </a:xfrm>
        </p:spPr>
        <p:txBody>
          <a:bodyPr/>
          <a:lstStyle/>
          <a:p>
            <a:r>
              <a:rPr lang="en-US" dirty="0" err="1">
                <a:solidFill>
                  <a:srgbClr val="0432FF"/>
                </a:solidFill>
                <a:latin typeface="Garamond" panose="02020404030301010803" pitchFamily="18" charset="0"/>
              </a:rPr>
              <a:t>L’incipit</a:t>
            </a:r>
            <a:r>
              <a:rPr lang="en-US" dirty="0">
                <a:solidFill>
                  <a:srgbClr val="0432FF"/>
                </a:solidFill>
                <a:latin typeface="Garamond" panose="02020404030301010803" pitchFamily="18" charset="0"/>
              </a:rPr>
              <a:t> del </a:t>
            </a:r>
            <a:r>
              <a:rPr lang="en-US" dirty="0" err="1">
                <a:solidFill>
                  <a:srgbClr val="0432FF"/>
                </a:solidFill>
                <a:latin typeface="Garamond" panose="02020404030301010803" pitchFamily="18" charset="0"/>
              </a:rPr>
              <a:t>libro</a:t>
            </a:r>
            <a:r>
              <a:rPr lang="en-US" dirty="0">
                <a:solidFill>
                  <a:srgbClr val="0432FF"/>
                </a:solidFill>
                <a:latin typeface="Garamond" panose="02020404030301010803" pitchFamily="18" charset="0"/>
              </a:rPr>
              <a:t> “Via </a:t>
            </a:r>
            <a:r>
              <a:rPr lang="en-US" dirty="0" err="1">
                <a:solidFill>
                  <a:srgbClr val="0432FF"/>
                </a:solidFill>
                <a:latin typeface="Garamond" panose="02020404030301010803" pitchFamily="18" charset="0"/>
              </a:rPr>
              <a:t>dalla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pazza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folla</a:t>
            </a:r>
            <a:r>
              <a:rPr lang="en-US" dirty="0">
                <a:solidFill>
                  <a:srgbClr val="0432FF"/>
                </a:solidFill>
                <a:latin typeface="Garamond" panose="02020404030301010803" pitchFamily="18" charset="0"/>
              </a:rPr>
              <a:t>” di Thomas Hardy</a:t>
            </a:r>
          </a:p>
          <a:p>
            <a:r>
              <a:rPr lang="en-US" dirty="0">
                <a:solidFill>
                  <a:srgbClr val="0432FF"/>
                </a:solidFill>
                <a:latin typeface="Garamond" panose="02020404030301010803" pitchFamily="18" charset="0"/>
              </a:rPr>
              <a:t>La scena: </a:t>
            </a:r>
            <a:r>
              <a:rPr lang="en-US" sz="2400" dirty="0" err="1">
                <a:solidFill>
                  <a:srgbClr val="0432FF"/>
                </a:solidFill>
                <a:latin typeface="Garamond" panose="02020404030301010803" pitchFamily="18" charset="0"/>
              </a:rPr>
              <a:t>brughiera</a:t>
            </a:r>
            <a:r>
              <a:rPr lang="en-US" sz="2400" dirty="0">
                <a:solidFill>
                  <a:srgbClr val="0432FF"/>
                </a:solidFill>
                <a:latin typeface="Garamond" panose="02020404030301010803" pitchFamily="18" charset="0"/>
              </a:rPr>
              <a:t> inglese, </a:t>
            </a:r>
            <a:r>
              <a:rPr lang="en-US" sz="2400" dirty="0" err="1">
                <a:solidFill>
                  <a:srgbClr val="0432FF"/>
                </a:solidFill>
                <a:latin typeface="Garamond" panose="02020404030301010803" pitchFamily="18" charset="0"/>
              </a:rPr>
              <a:t>è</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notte</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si</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scatena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una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tempesta</a:t>
            </a:r>
            <a:r>
              <a:rPr lang="en-US" sz="2400" dirty="0">
                <a:solidFill>
                  <a:srgbClr val="0432FF"/>
                </a:solidFill>
                <a:latin typeface="Garamond" panose="02020404030301010803" pitchFamily="18" charset="0"/>
              </a:rPr>
              <a:t> di </a:t>
            </a:r>
            <a:r>
              <a:rPr lang="en-US" sz="2400" dirty="0" err="1">
                <a:solidFill>
                  <a:srgbClr val="0432FF"/>
                </a:solidFill>
                <a:latin typeface="Garamond" panose="02020404030301010803" pitchFamily="18" charset="0"/>
              </a:rPr>
              <a:t>tuoni</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lampi</a:t>
            </a:r>
            <a:r>
              <a:rPr lang="en-US" sz="2400" dirty="0">
                <a:solidFill>
                  <a:srgbClr val="0432FF"/>
                </a:solidFill>
                <a:latin typeface="Garamond" panose="02020404030301010803" pitchFamily="18" charset="0"/>
              </a:rPr>
              <a:t> e </a:t>
            </a:r>
            <a:r>
              <a:rPr lang="en-US" sz="2400" dirty="0" err="1">
                <a:solidFill>
                  <a:srgbClr val="0432FF"/>
                </a:solidFill>
                <a:latin typeface="Garamond" panose="02020404030301010803" pitchFamily="18" charset="0"/>
              </a:rPr>
              <a:t>pioggia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battente</a:t>
            </a:r>
            <a:r>
              <a:rPr lang="en-US" sz="2400" dirty="0">
                <a:solidFill>
                  <a:srgbClr val="0432FF"/>
                </a:solidFill>
                <a:latin typeface="Garamond" panose="02020404030301010803" pitchFamily="18" charset="0"/>
              </a:rPr>
              <a:t>. Gabriel Oak, </a:t>
            </a:r>
            <a:r>
              <a:rPr lang="en-US" sz="2400" dirty="0" err="1">
                <a:solidFill>
                  <a:srgbClr val="0432FF"/>
                </a:solidFill>
                <a:latin typeface="Garamond" panose="02020404030301010803" pitchFamily="18" charset="0"/>
              </a:rPr>
              <a:t>nell’età</a:t>
            </a:r>
            <a:r>
              <a:rPr lang="en-US" sz="2400" dirty="0">
                <a:solidFill>
                  <a:srgbClr val="0432FF"/>
                </a:solidFill>
                <a:latin typeface="Garamond" panose="02020404030301010803" pitchFamily="18" charset="0"/>
              </a:rPr>
              <a:t> in cui </a:t>
            </a:r>
            <a:r>
              <a:rPr lang="en-US" sz="2400" dirty="0" err="1">
                <a:solidFill>
                  <a:srgbClr val="0432FF"/>
                </a:solidFill>
                <a:latin typeface="Garamond" panose="02020404030301010803" pitchFamily="18" charset="0"/>
              </a:rPr>
              <a:t>i</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giovani</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formulano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piani</a:t>
            </a:r>
            <a:r>
              <a:rPr lang="en-US" sz="2400" dirty="0">
                <a:solidFill>
                  <a:srgbClr val="0432FF"/>
                </a:solidFill>
                <a:latin typeface="Garamond" panose="02020404030301010803" pitchFamily="18" charset="0"/>
              </a:rPr>
              <a:t> di vita” </a:t>
            </a:r>
            <a:r>
              <a:rPr lang="en-US" sz="2400" b="1" i="1" dirty="0" err="1">
                <a:solidFill>
                  <a:srgbClr val="0432FF"/>
                </a:solidFill>
                <a:latin typeface="Garamond" panose="02020404030301010803" pitchFamily="18" charset="0"/>
              </a:rPr>
              <a:t>perde</a:t>
            </a:r>
            <a:r>
              <a:rPr lang="en-US" sz="2400" b="1" i="1" dirty="0">
                <a:solidFill>
                  <a:srgbClr val="0432FF"/>
                </a:solidFill>
                <a:latin typeface="Garamond" panose="02020404030301010803" pitchFamily="18" charset="0"/>
              </a:rPr>
              <a:t> </a:t>
            </a:r>
            <a:r>
              <a:rPr lang="en-US" sz="2400" b="1" i="1" dirty="0" err="1">
                <a:solidFill>
                  <a:srgbClr val="0432FF"/>
                </a:solidFill>
                <a:latin typeface="Garamond" panose="02020404030301010803" pitchFamily="18" charset="0"/>
              </a:rPr>
              <a:t>tutto</a:t>
            </a:r>
            <a:r>
              <a:rPr lang="en-US" sz="2400" b="1" i="1" dirty="0">
                <a:solidFill>
                  <a:srgbClr val="0432FF"/>
                </a:solidFill>
                <a:latin typeface="Garamond" panose="02020404030301010803" pitchFamily="18" charset="0"/>
              </a:rPr>
              <a:t> </a:t>
            </a:r>
            <a:r>
              <a:rPr lang="en-US" sz="2400" dirty="0">
                <a:solidFill>
                  <a:srgbClr val="0432FF"/>
                </a:solidFill>
                <a:latin typeface="Garamond" panose="02020404030301010803" pitchFamily="18" charset="0"/>
              </a:rPr>
              <a:t>il </a:t>
            </a:r>
            <a:r>
              <a:rPr lang="en-US" sz="2400" dirty="0" err="1">
                <a:solidFill>
                  <a:srgbClr val="0432FF"/>
                </a:solidFill>
                <a:latin typeface="Garamond" panose="02020404030301010803" pitchFamily="18" charset="0"/>
              </a:rPr>
              <a:t>suo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gregge</a:t>
            </a:r>
            <a:r>
              <a:rPr lang="en-US" sz="2400" dirty="0">
                <a:solidFill>
                  <a:srgbClr val="0432FF"/>
                </a:solidFill>
                <a:latin typeface="Garamond" panose="02020404030301010803" pitchFamily="18" charset="0"/>
              </a:rPr>
              <a:t> (il </a:t>
            </a:r>
            <a:r>
              <a:rPr lang="en-US" sz="2400" dirty="0" err="1">
                <a:solidFill>
                  <a:srgbClr val="0432FF"/>
                </a:solidFill>
                <a:latin typeface="Garamond" panose="02020404030301010803" pitchFamily="18" charset="0"/>
              </a:rPr>
              <a:t>suo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patrimonio</a:t>
            </a:r>
            <a:r>
              <a:rPr lang="en-US" sz="2400" dirty="0">
                <a:solidFill>
                  <a:srgbClr val="0432FF"/>
                </a:solidFill>
                <a:latin typeface="Garamond" panose="02020404030301010803" pitchFamily="18" charset="0"/>
              </a:rPr>
              <a:t>) in </a:t>
            </a:r>
            <a:r>
              <a:rPr lang="en-US" sz="2400" dirty="0" err="1">
                <a:solidFill>
                  <a:srgbClr val="0432FF"/>
                </a:solidFill>
                <a:latin typeface="Garamond" panose="02020404030301010803" pitchFamily="18" charset="0"/>
              </a:rPr>
              <a:t>una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notte</a:t>
            </a:r>
            <a:r>
              <a:rPr lang="en-US" sz="2400" dirty="0">
                <a:solidFill>
                  <a:srgbClr val="0432FF"/>
                </a:solidFill>
                <a:latin typeface="Garamond" panose="02020404030301010803" pitchFamily="18" charset="0"/>
              </a:rPr>
              <a:t> di </a:t>
            </a:r>
            <a:r>
              <a:rPr lang="en-US" sz="2400" dirty="0" err="1">
                <a:solidFill>
                  <a:srgbClr val="0432FF"/>
                </a:solidFill>
                <a:latin typeface="Garamond" panose="02020404030301010803" pitchFamily="18" charset="0"/>
              </a:rPr>
              <a:t>tempesta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perché</a:t>
            </a:r>
            <a:r>
              <a:rPr lang="en-US" sz="2400" dirty="0">
                <a:solidFill>
                  <a:srgbClr val="0432FF"/>
                </a:solidFill>
                <a:latin typeface="Garamond" panose="02020404030301010803" pitchFamily="18" charset="0"/>
              </a:rPr>
              <a:t> il </a:t>
            </a:r>
            <a:r>
              <a:rPr lang="en-US" sz="2400" dirty="0" err="1">
                <a:solidFill>
                  <a:srgbClr val="0432FF"/>
                </a:solidFill>
                <a:latin typeface="Garamond" panose="02020404030301010803" pitchFamily="18" charset="0"/>
              </a:rPr>
              <a:t>suo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amato</a:t>
            </a:r>
            <a:r>
              <a:rPr lang="en-US" sz="2400" dirty="0">
                <a:solidFill>
                  <a:srgbClr val="0432FF"/>
                </a:solidFill>
                <a:latin typeface="Garamond" panose="02020404030301010803" pitchFamily="18" charset="0"/>
              </a:rPr>
              <a:t>) cane </a:t>
            </a:r>
            <a:r>
              <a:rPr lang="en-US" sz="2400" dirty="0" err="1">
                <a:solidFill>
                  <a:srgbClr val="0432FF"/>
                </a:solidFill>
                <a:latin typeface="Garamond" panose="02020404030301010803" pitchFamily="18" charset="0"/>
              </a:rPr>
              <a:t>impaurito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spinge</a:t>
            </a:r>
            <a:r>
              <a:rPr lang="en-US" sz="2400" dirty="0">
                <a:solidFill>
                  <a:srgbClr val="0432FF"/>
                </a:solidFill>
                <a:latin typeface="Garamond" panose="02020404030301010803" pitchFamily="18" charset="0"/>
              </a:rPr>
              <a:t> le </a:t>
            </a:r>
            <a:r>
              <a:rPr lang="en-US" sz="2400" dirty="0" err="1">
                <a:solidFill>
                  <a:srgbClr val="0432FF"/>
                </a:solidFill>
                <a:latin typeface="Garamond" panose="02020404030301010803" pitchFamily="18" charset="0"/>
              </a:rPr>
              <a:t>pecore</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contro</a:t>
            </a:r>
            <a:r>
              <a:rPr lang="en-US" sz="2400" dirty="0">
                <a:solidFill>
                  <a:srgbClr val="0432FF"/>
                </a:solidFill>
                <a:latin typeface="Garamond" panose="02020404030301010803" pitchFamily="18" charset="0"/>
              </a:rPr>
              <a:t> la </a:t>
            </a:r>
            <a:r>
              <a:rPr lang="en-US" sz="2400" dirty="0" err="1">
                <a:solidFill>
                  <a:srgbClr val="0432FF"/>
                </a:solidFill>
                <a:latin typeface="Garamond" panose="02020404030301010803" pitchFamily="18" charset="0"/>
              </a:rPr>
              <a:t>staccionata</a:t>
            </a:r>
            <a:r>
              <a:rPr lang="en-US" sz="2400" dirty="0">
                <a:solidFill>
                  <a:srgbClr val="0432FF"/>
                </a:solidFill>
                <a:latin typeface="Garamond" panose="02020404030301010803" pitchFamily="18" charset="0"/>
              </a:rPr>
              <a:t>, la </a:t>
            </a:r>
            <a:r>
              <a:rPr lang="en-US" sz="2400" dirty="0" err="1">
                <a:solidFill>
                  <a:srgbClr val="0432FF"/>
                </a:solidFill>
                <a:latin typeface="Garamond" panose="02020404030301010803" pitchFamily="18" charset="0"/>
              </a:rPr>
              <a:t>staccionata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si</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rompe</a:t>
            </a:r>
            <a:r>
              <a:rPr lang="en-US" sz="2400" dirty="0">
                <a:solidFill>
                  <a:srgbClr val="0432FF"/>
                </a:solidFill>
                <a:latin typeface="Garamond" panose="02020404030301010803" pitchFamily="18" charset="0"/>
              </a:rPr>
              <a:t> le </a:t>
            </a:r>
            <a:r>
              <a:rPr lang="en-US" sz="2400" dirty="0" err="1">
                <a:solidFill>
                  <a:srgbClr val="0432FF"/>
                </a:solidFill>
                <a:latin typeface="Garamond" panose="02020404030301010803" pitchFamily="18" charset="0"/>
              </a:rPr>
              <a:t>pecore</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corrono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all’impazzata</a:t>
            </a:r>
            <a:r>
              <a:rPr lang="en-US" sz="2400" dirty="0">
                <a:solidFill>
                  <a:srgbClr val="0432FF"/>
                </a:solidFill>
                <a:latin typeface="Garamond" panose="02020404030301010803" pitchFamily="18" charset="0"/>
              </a:rPr>
              <a:t> e, </a:t>
            </a:r>
            <a:r>
              <a:rPr lang="en-US" sz="2400" dirty="0" err="1">
                <a:solidFill>
                  <a:srgbClr val="0432FF"/>
                </a:solidFill>
                <a:latin typeface="Garamond" panose="02020404030301010803" pitchFamily="18" charset="0"/>
              </a:rPr>
              <a:t>una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dietro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l’altra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cadono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dall’alto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deglla</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scogliera</a:t>
            </a:r>
            <a:r>
              <a:rPr lang="en-US" sz="2400" dirty="0">
                <a:solidFill>
                  <a:srgbClr val="0432FF"/>
                </a:solidFill>
                <a:latin typeface="Garamond" panose="02020404030301010803" pitchFamily="18" charset="0"/>
              </a:rPr>
              <a:t>. </a:t>
            </a:r>
          </a:p>
          <a:p>
            <a:r>
              <a:rPr lang="en-US" dirty="0">
                <a:solidFill>
                  <a:srgbClr val="0432FF"/>
                </a:solidFill>
                <a:latin typeface="Garamond" panose="02020404030301010803" pitchFamily="18" charset="0"/>
              </a:rPr>
              <a:t>Gabriel non ha </a:t>
            </a:r>
            <a:r>
              <a:rPr lang="en-US" dirty="0" err="1">
                <a:solidFill>
                  <a:srgbClr val="0432FF"/>
                </a:solidFill>
                <a:latin typeface="Garamond" panose="02020404030301010803" pitchFamily="18" charset="0"/>
              </a:rPr>
              <a:t>una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famiglia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un’assicurazione</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privata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una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copertura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pubblica</a:t>
            </a:r>
            <a:r>
              <a:rPr lang="en-US" dirty="0">
                <a:solidFill>
                  <a:srgbClr val="0432FF"/>
                </a:solidFill>
                <a:latin typeface="Garamond" panose="02020404030301010803" pitchFamily="18" charset="0"/>
              </a:rPr>
              <a:t>: non </a:t>
            </a:r>
            <a:r>
              <a:rPr lang="en-US" dirty="0" err="1">
                <a:solidFill>
                  <a:srgbClr val="0432FF"/>
                </a:solidFill>
                <a:latin typeface="Garamond" panose="02020404030301010803" pitchFamily="18" charset="0"/>
              </a:rPr>
              <a:t>gli</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resta</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che</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tornare</a:t>
            </a:r>
            <a:r>
              <a:rPr lang="en-US" dirty="0">
                <a:solidFill>
                  <a:srgbClr val="0432FF"/>
                </a:solidFill>
                <a:latin typeface="Garamond" panose="02020404030301010803" pitchFamily="18" charset="0"/>
              </a:rPr>
              <a:t> a fare il </a:t>
            </a:r>
            <a:r>
              <a:rPr lang="en-US" dirty="0" err="1">
                <a:solidFill>
                  <a:srgbClr val="0432FF"/>
                </a:solidFill>
                <a:latin typeface="Garamond" panose="02020404030301010803" pitchFamily="18" charset="0"/>
              </a:rPr>
              <a:t>bracciante</a:t>
            </a:r>
            <a:r>
              <a:rPr lang="en-US" dirty="0">
                <a:solidFill>
                  <a:srgbClr val="0432FF"/>
                </a:solidFill>
                <a:latin typeface="Garamond" panose="02020404030301010803" pitchFamily="18" charset="0"/>
              </a:rPr>
              <a:t> </a:t>
            </a:r>
          </a:p>
          <a:p>
            <a:pPr marL="0" indent="0">
              <a:buNone/>
            </a:pPr>
            <a:r>
              <a:rPr lang="en-US" dirty="0">
                <a:latin typeface="Garamond" panose="02020404030301010803" pitchFamily="18" charset="0"/>
              </a:rPr>
              <a:t> </a:t>
            </a:r>
          </a:p>
        </p:txBody>
      </p:sp>
      <p:sp>
        <p:nvSpPr>
          <p:cNvPr id="4" name="Segnaposto piè di pagina 3">
            <a:extLst>
              <a:ext uri="{FF2B5EF4-FFF2-40B4-BE49-F238E27FC236}">
                <a16:creationId xmlns:a16="http://schemas.microsoft.com/office/drawing/2014/main" xmlns="" id="{4998EAF5-3EAA-CDBB-BDF1-EEA5FBC1EFDD}"/>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
        <p:nvSpPr>
          <p:cNvPr id="5" name="Segnaposto numero diapositiva 4">
            <a:extLst>
              <a:ext uri="{FF2B5EF4-FFF2-40B4-BE49-F238E27FC236}">
                <a16:creationId xmlns:a16="http://schemas.microsoft.com/office/drawing/2014/main" xmlns="" id="{0E1658EB-F4D3-2310-4BB9-9944B7D163F4}"/>
              </a:ext>
            </a:extLst>
          </p:cNvPr>
          <p:cNvSpPr>
            <a:spLocks noGrp="1"/>
          </p:cNvSpPr>
          <p:nvPr>
            <p:ph type="sldNum" sz="quarter" idx="11"/>
          </p:nvPr>
        </p:nvSpPr>
        <p:spPr/>
        <p:txBody>
          <a:bodyPr/>
          <a:lstStyle/>
          <a:p>
            <a:fld id="{2FDC3933-3787-4481-9D6C-BC60DAB014D4}" type="slidenum">
              <a:rPr lang="it-IT" smtClean="0"/>
              <a:pPr/>
              <a:t>2</a:t>
            </a:fld>
            <a:endParaRPr lang="it-IT"/>
          </a:p>
        </p:txBody>
      </p:sp>
    </p:spTree>
    <p:extLst>
      <p:ext uri="{BB962C8B-B14F-4D97-AF65-F5344CB8AC3E}">
        <p14:creationId xmlns:p14="http://schemas.microsoft.com/office/powerpoint/2010/main" xmlns="" val="267825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548680"/>
            <a:ext cx="8229600" cy="5400600"/>
          </a:xfrm>
        </p:spPr>
        <p:txBody>
          <a:bodyPr/>
          <a:lstStyle/>
          <a:p>
            <a:r>
              <a:rPr lang="en-US" b="1" i="1" dirty="0">
                <a:solidFill>
                  <a:srgbClr val="FF0000"/>
                </a:solidFill>
                <a:latin typeface="Garamond"/>
                <a:cs typeface="Garamond"/>
              </a:rPr>
              <a:t>E’ facile, </a:t>
            </a:r>
            <a:r>
              <a:rPr lang="en-US" b="1" i="1" dirty="0" err="1">
                <a:solidFill>
                  <a:srgbClr val="FF0000"/>
                </a:solidFill>
                <a:latin typeface="Garamond"/>
                <a:cs typeface="Garamond"/>
              </a:rPr>
              <a:t>Impossibile</a:t>
            </a:r>
            <a:r>
              <a:rPr lang="en-US" b="1" i="1" dirty="0">
                <a:solidFill>
                  <a:srgbClr val="FF0000"/>
                </a:solidFill>
                <a:latin typeface="Garamond"/>
                <a:cs typeface="Garamond"/>
              </a:rPr>
              <a:t>, Difficile, Ne vale la </a:t>
            </a:r>
            <a:r>
              <a:rPr lang="en-US" b="1" i="1" smtClean="0">
                <a:solidFill>
                  <a:srgbClr val="FF0000"/>
                </a:solidFill>
                <a:latin typeface="Garamond"/>
                <a:cs typeface="Garamond"/>
              </a:rPr>
              <a:t>pena</a:t>
            </a:r>
            <a:r>
              <a:rPr lang="en-US" b="1" i="1" dirty="0" smtClean="0">
                <a:solidFill>
                  <a:srgbClr val="FF0000"/>
                </a:solidFill>
                <a:latin typeface="Garamond"/>
                <a:cs typeface="Garamond"/>
              </a:rPr>
              <a:t> </a:t>
            </a:r>
            <a:r>
              <a:rPr lang="en-US" b="1" i="1" dirty="0">
                <a:solidFill>
                  <a:srgbClr val="FF0000"/>
                </a:solidFill>
                <a:latin typeface="Garamond"/>
                <a:cs typeface="Garamond"/>
              </a:rPr>
              <a:t/>
            </a:r>
            <a:br>
              <a:rPr lang="en-US" b="1" i="1" dirty="0">
                <a:solidFill>
                  <a:srgbClr val="FF0000"/>
                </a:solidFill>
                <a:latin typeface="Garamond"/>
                <a:cs typeface="Garamond"/>
              </a:rPr>
            </a:br>
            <a:r>
              <a:rPr lang="en-US" b="1" i="1" dirty="0">
                <a:solidFill>
                  <a:srgbClr val="FF0000"/>
                </a:solidFill>
                <a:latin typeface="Garamond"/>
                <a:cs typeface="Garamond"/>
              </a:rPr>
              <a:t/>
            </a:r>
            <a:br>
              <a:rPr lang="en-US" b="1" i="1" dirty="0">
                <a:solidFill>
                  <a:srgbClr val="FF0000"/>
                </a:solidFill>
                <a:latin typeface="Garamond"/>
                <a:cs typeface="Garamond"/>
              </a:rPr>
            </a:br>
            <a:r>
              <a:rPr lang="en-US" sz="3600" b="1" dirty="0" err="1">
                <a:solidFill>
                  <a:srgbClr val="0000FF"/>
                </a:solidFill>
                <a:latin typeface="Garamond" panose="02020404030301010803" pitchFamily="18" charset="0"/>
              </a:rPr>
              <a:t>Wislawa</a:t>
            </a:r>
            <a:r>
              <a:rPr lang="en-US" sz="3600" b="1" dirty="0">
                <a:solidFill>
                  <a:srgbClr val="0000FF"/>
                </a:solidFill>
                <a:latin typeface="Garamond" panose="02020404030301010803" pitchFamily="18" charset="0"/>
              </a:rPr>
              <a:t> Szymborska</a:t>
            </a:r>
            <a:r>
              <a:rPr lang="en-US" b="1" dirty="0">
                <a:solidFill>
                  <a:srgbClr val="0000FF"/>
                </a:solidFill>
                <a:latin typeface="Garamond" panose="02020404030301010803" pitchFamily="18" charset="0"/>
              </a:rPr>
              <a:t/>
            </a:r>
            <a:br>
              <a:rPr lang="en-US" b="1" dirty="0">
                <a:solidFill>
                  <a:srgbClr val="0000FF"/>
                </a:solidFill>
                <a:latin typeface="Garamond" panose="02020404030301010803" pitchFamily="18" charset="0"/>
              </a:rPr>
            </a:br>
            <a:r>
              <a:rPr lang="en-US" sz="3600" dirty="0">
                <a:solidFill>
                  <a:srgbClr val="0000FF"/>
                </a:solidFill>
                <a:latin typeface="Garamond" panose="02020404030301010803" pitchFamily="18" charset="0"/>
              </a:rPr>
              <a:t>(Nobel per la letteratura1996)</a:t>
            </a:r>
            <a:br>
              <a:rPr lang="en-US" sz="3600" dirty="0">
                <a:solidFill>
                  <a:srgbClr val="0000FF"/>
                </a:solidFill>
                <a:latin typeface="Garamond" panose="02020404030301010803" pitchFamily="18" charset="0"/>
              </a:rPr>
            </a:br>
            <a:r>
              <a:rPr lang="en-US" sz="3600" dirty="0">
                <a:solidFill>
                  <a:srgbClr val="0000FF"/>
                </a:solidFill>
                <a:latin typeface="Garamond" panose="02020404030301010803" pitchFamily="18" charset="0"/>
              </a:rPr>
              <a:t/>
            </a:r>
            <a:br>
              <a:rPr lang="en-US" sz="3600" dirty="0">
                <a:solidFill>
                  <a:srgbClr val="0000FF"/>
                </a:solidFill>
                <a:latin typeface="Garamond" panose="02020404030301010803" pitchFamily="18" charset="0"/>
              </a:rPr>
            </a:br>
            <a:r>
              <a:rPr lang="en-US" sz="4000" b="1" dirty="0" err="1">
                <a:solidFill>
                  <a:srgbClr val="0000FF"/>
                </a:solidFill>
                <a:latin typeface="Garamond"/>
                <a:cs typeface="Garamond"/>
              </a:rPr>
              <a:t>Ritratto</a:t>
            </a:r>
            <a:r>
              <a:rPr lang="en-US" sz="4000" b="1" dirty="0">
                <a:solidFill>
                  <a:srgbClr val="0000FF"/>
                </a:solidFill>
                <a:latin typeface="Garamond"/>
                <a:cs typeface="Garamond"/>
              </a:rPr>
              <a:t> di donna</a:t>
            </a:r>
            <a:endParaRPr lang="it-IT" sz="4000" b="1" dirty="0">
              <a:solidFill>
                <a:srgbClr val="0000FF"/>
              </a:solidFill>
              <a:latin typeface="Garamond"/>
              <a:cs typeface="Garamond"/>
            </a:endParaRPr>
          </a:p>
        </p:txBody>
      </p:sp>
      <p:sp>
        <p:nvSpPr>
          <p:cNvPr id="4" name="Slide Number Placeholder 3"/>
          <p:cNvSpPr>
            <a:spLocks noGrp="1"/>
          </p:cNvSpPr>
          <p:nvPr>
            <p:ph type="sldNum" sz="quarter" idx="11"/>
          </p:nvPr>
        </p:nvSpPr>
        <p:spPr/>
        <p:txBody>
          <a:bodyPr/>
          <a:lstStyle/>
          <a:p>
            <a:fld id="{C79CF8C0-E71F-426E-AF0A-3856E400AF54}" type="slidenum">
              <a:rPr lang="it-IT" sz="900" smtClean="0">
                <a:solidFill>
                  <a:schemeClr val="accent4">
                    <a:lumMod val="50000"/>
                    <a:lumOff val="50000"/>
                  </a:schemeClr>
                </a:solidFill>
              </a:rPr>
              <a:pPr/>
              <a:t>20</a:t>
            </a:fld>
            <a:endParaRPr lang="it-IT" sz="900" dirty="0">
              <a:solidFill>
                <a:schemeClr val="accent4">
                  <a:lumMod val="50000"/>
                  <a:lumOff val="50000"/>
                </a:schemeClr>
              </a:solidFill>
            </a:endParaRPr>
          </a:p>
        </p:txBody>
      </p:sp>
    </p:spTree>
    <p:extLst>
      <p:ext uri="{BB962C8B-B14F-4D97-AF65-F5344CB8AC3E}">
        <p14:creationId xmlns:p14="http://schemas.microsoft.com/office/powerpoint/2010/main" xmlns="" val="215077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egnaposto contenuto 2"/>
          <p:cNvSpPr>
            <a:spLocks noGrp="1"/>
          </p:cNvSpPr>
          <p:nvPr>
            <p:ph idx="1"/>
          </p:nvPr>
        </p:nvSpPr>
        <p:spPr>
          <a:xfrm>
            <a:off x="251520" y="908720"/>
            <a:ext cx="8712968" cy="5256584"/>
          </a:xfrm>
        </p:spPr>
        <p:txBody>
          <a:bodyPr/>
          <a:lstStyle/>
          <a:p>
            <a:pPr>
              <a:lnSpc>
                <a:spcPts val="2600"/>
              </a:lnSpc>
              <a:spcBef>
                <a:spcPts val="1200"/>
              </a:spcBef>
              <a:spcAft>
                <a:spcPts val="600"/>
              </a:spcAft>
              <a:buFont typeface="Arial"/>
              <a:buChar char="•"/>
            </a:pPr>
            <a:r>
              <a:rPr lang="en-US" sz="2400" i="1" dirty="0" err="1">
                <a:solidFill>
                  <a:schemeClr val="accent6">
                    <a:lumMod val="60000"/>
                    <a:lumOff val="40000"/>
                  </a:schemeClr>
                </a:solidFill>
                <a:latin typeface="Garamond" panose="02020404030301010803" pitchFamily="18" charset="0"/>
                <a:cs typeface="Arial" charset="0"/>
              </a:rPr>
              <a:t>Informazione</a:t>
            </a:r>
            <a:r>
              <a:rPr lang="en-US" sz="2400" i="1" dirty="0">
                <a:solidFill>
                  <a:schemeClr val="accent6">
                    <a:lumMod val="60000"/>
                    <a:lumOff val="40000"/>
                  </a:schemeClr>
                </a:solidFill>
                <a:latin typeface="Garamond" panose="02020404030301010803" pitchFamily="18" charset="0"/>
                <a:cs typeface="Arial" charset="0"/>
              </a:rPr>
              <a:t> e </a:t>
            </a:r>
            <a:r>
              <a:rPr lang="en-US" sz="2400" i="1" dirty="0" err="1">
                <a:solidFill>
                  <a:schemeClr val="accent6">
                    <a:lumMod val="60000"/>
                    <a:lumOff val="40000"/>
                  </a:schemeClr>
                </a:solidFill>
                <a:latin typeface="Garamond" panose="02020404030301010803" pitchFamily="18" charset="0"/>
                <a:cs typeface="Arial" charset="0"/>
              </a:rPr>
              <a:t>educazione</a:t>
            </a:r>
            <a:r>
              <a:rPr lang="en-US" sz="2400" i="1" dirty="0">
                <a:solidFill>
                  <a:schemeClr val="accent6">
                    <a:lumMod val="60000"/>
                    <a:lumOff val="40000"/>
                  </a:schemeClr>
                </a:solidFill>
                <a:latin typeface="Garamond" panose="02020404030301010803" pitchFamily="18" charset="0"/>
                <a:cs typeface="Arial" charset="0"/>
              </a:rPr>
              <a:t> </a:t>
            </a:r>
            <a:r>
              <a:rPr lang="en-US" sz="2400" i="1" dirty="0" err="1">
                <a:solidFill>
                  <a:schemeClr val="accent6">
                    <a:lumMod val="60000"/>
                    <a:lumOff val="40000"/>
                  </a:schemeClr>
                </a:solidFill>
                <a:latin typeface="Garamond" panose="02020404030301010803" pitchFamily="18" charset="0"/>
                <a:cs typeface="Arial" charset="0"/>
              </a:rPr>
              <a:t>economica</a:t>
            </a:r>
            <a:r>
              <a:rPr lang="en-US" sz="2400" i="1" dirty="0">
                <a:solidFill>
                  <a:schemeClr val="accent6">
                    <a:lumMod val="60000"/>
                    <a:lumOff val="40000"/>
                  </a:schemeClr>
                </a:solidFill>
                <a:latin typeface="Garamond" panose="02020404030301010803" pitchFamily="18" charset="0"/>
                <a:cs typeface="Arial" charset="0"/>
              </a:rPr>
              <a:t> </a:t>
            </a:r>
            <a:r>
              <a:rPr lang="en-US" sz="2400" i="1" dirty="0" err="1">
                <a:solidFill>
                  <a:schemeClr val="accent6">
                    <a:lumMod val="60000"/>
                    <a:lumOff val="40000"/>
                  </a:schemeClr>
                </a:solidFill>
                <a:latin typeface="Garamond" panose="02020404030301010803" pitchFamily="18" charset="0"/>
                <a:cs typeface="Arial" charset="0"/>
              </a:rPr>
              <a:t>finanziaria</a:t>
            </a:r>
            <a:r>
              <a:rPr lang="en-US" sz="2400" i="1"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agiscono</a:t>
            </a:r>
            <a:r>
              <a:rPr lang="en-US" sz="2400" dirty="0">
                <a:solidFill>
                  <a:schemeClr val="accent6">
                    <a:lumMod val="60000"/>
                    <a:lumOff val="40000"/>
                  </a:schemeClr>
                </a:solidFill>
                <a:latin typeface="Garamond" panose="02020404030301010803" pitchFamily="18" charset="0"/>
                <a:cs typeface="Arial" charset="0"/>
              </a:rPr>
              <a:t> in </a:t>
            </a:r>
            <a:r>
              <a:rPr lang="en-US" sz="2400" dirty="0" err="1">
                <a:solidFill>
                  <a:schemeClr val="accent6">
                    <a:lumMod val="60000"/>
                    <a:lumOff val="40000"/>
                  </a:schemeClr>
                </a:solidFill>
                <a:latin typeface="Garamond" panose="02020404030301010803" pitchFamily="18" charset="0"/>
                <a:cs typeface="Arial" charset="0"/>
              </a:rPr>
              <a:t>maniera</a:t>
            </a:r>
            <a:r>
              <a:rPr lang="en-US" sz="2400" dirty="0">
                <a:solidFill>
                  <a:schemeClr val="accent6">
                    <a:lumMod val="60000"/>
                    <a:lumOff val="40000"/>
                  </a:schemeClr>
                </a:solidFill>
                <a:latin typeface="Garamond" panose="02020404030301010803" pitchFamily="18" charset="0"/>
                <a:cs typeface="Arial" charset="0"/>
              </a:rPr>
              <a:t> </a:t>
            </a:r>
            <a:r>
              <a:rPr lang="en-US" sz="2400" i="1" dirty="0" err="1">
                <a:solidFill>
                  <a:schemeClr val="accent6">
                    <a:lumMod val="60000"/>
                    <a:lumOff val="40000"/>
                  </a:schemeClr>
                </a:solidFill>
                <a:latin typeface="Garamond" panose="02020404030301010803" pitchFamily="18" charset="0"/>
                <a:cs typeface="Arial" charset="0"/>
              </a:rPr>
              <a:t>complementare</a:t>
            </a:r>
            <a:r>
              <a:rPr lang="en-US" sz="2400" i="1"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nel</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generare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risposte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adeguate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agli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incentivi</a:t>
            </a:r>
            <a:r>
              <a:rPr lang="en-US" sz="2400" dirty="0">
                <a:solidFill>
                  <a:schemeClr val="accent6">
                    <a:lumMod val="60000"/>
                    <a:lumOff val="40000"/>
                  </a:schemeClr>
                </a:solidFill>
                <a:latin typeface="Garamond" panose="02020404030301010803" pitchFamily="18" charset="0"/>
                <a:cs typeface="Arial" charset="0"/>
              </a:rPr>
              <a:t> e </a:t>
            </a:r>
            <a:r>
              <a:rPr lang="en-US" sz="2400" dirty="0" err="1">
                <a:solidFill>
                  <a:schemeClr val="accent6">
                    <a:lumMod val="60000"/>
                    <a:lumOff val="40000"/>
                  </a:schemeClr>
                </a:solidFill>
                <a:latin typeface="Garamond" panose="02020404030301010803" pitchFamily="18" charset="0"/>
                <a:cs typeface="Arial" charset="0"/>
              </a:rPr>
              <a:t>una</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più</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proattiva</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attitudine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nei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confronti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delle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riforme</a:t>
            </a:r>
            <a:endParaRPr lang="en-US" sz="2400" dirty="0">
              <a:solidFill>
                <a:schemeClr val="accent6">
                  <a:lumMod val="60000"/>
                  <a:lumOff val="40000"/>
                </a:schemeClr>
              </a:solidFill>
              <a:latin typeface="Garamond" panose="02020404030301010803" pitchFamily="18" charset="0"/>
              <a:cs typeface="Arial" charset="0"/>
            </a:endParaRPr>
          </a:p>
          <a:p>
            <a:pPr>
              <a:lnSpc>
                <a:spcPts val="2600"/>
              </a:lnSpc>
              <a:spcBef>
                <a:spcPts val="1200"/>
              </a:spcBef>
              <a:spcAft>
                <a:spcPts val="600"/>
              </a:spcAft>
              <a:buFont typeface="Arial"/>
              <a:buChar char="•"/>
            </a:pPr>
            <a:r>
              <a:rPr lang="en-US" sz="2400" i="1" dirty="0" err="1">
                <a:solidFill>
                  <a:schemeClr val="accent6">
                    <a:lumMod val="60000"/>
                    <a:lumOff val="40000"/>
                  </a:schemeClr>
                </a:solidFill>
                <a:latin typeface="Garamond" panose="02020404030301010803" pitchFamily="18" charset="0"/>
                <a:cs typeface="Arial" charset="0"/>
              </a:rPr>
              <a:t>Informazione</a:t>
            </a:r>
            <a:r>
              <a:rPr lang="en-US" sz="2400" i="1" dirty="0">
                <a:solidFill>
                  <a:schemeClr val="accent6">
                    <a:lumMod val="60000"/>
                    <a:lumOff val="40000"/>
                  </a:schemeClr>
                </a:solidFill>
                <a:latin typeface="Garamond" panose="02020404030301010803" pitchFamily="18" charset="0"/>
                <a:cs typeface="Arial" charset="0"/>
              </a:rPr>
              <a:t> e fin </a:t>
            </a:r>
            <a:r>
              <a:rPr lang="en-US" sz="2400" i="1" dirty="0" err="1">
                <a:solidFill>
                  <a:schemeClr val="accent6">
                    <a:lumMod val="60000"/>
                    <a:lumOff val="40000"/>
                  </a:schemeClr>
                </a:solidFill>
                <a:latin typeface="Garamond" panose="02020404030301010803" pitchFamily="18" charset="0"/>
                <a:cs typeface="Arial" charset="0"/>
              </a:rPr>
              <a:t>lin</a:t>
            </a:r>
            <a:r>
              <a:rPr lang="en-US" sz="2400" i="1"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sono</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più</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rilevanti</a:t>
            </a:r>
            <a:r>
              <a:rPr lang="en-US" sz="2400" dirty="0">
                <a:solidFill>
                  <a:schemeClr val="accent6">
                    <a:lumMod val="60000"/>
                    <a:lumOff val="40000"/>
                  </a:schemeClr>
                </a:solidFill>
                <a:latin typeface="Garamond" panose="02020404030301010803" pitchFamily="18" charset="0"/>
                <a:cs typeface="Arial" charset="0"/>
              </a:rPr>
              <a:t> a </a:t>
            </a:r>
            <a:r>
              <a:rPr lang="en-US" sz="2400" dirty="0" err="1">
                <a:solidFill>
                  <a:schemeClr val="accent6">
                    <a:lumMod val="60000"/>
                    <a:lumOff val="40000"/>
                  </a:schemeClr>
                </a:solidFill>
                <a:latin typeface="Garamond" panose="02020404030301010803" pitchFamily="18" charset="0"/>
                <a:cs typeface="Arial" charset="0"/>
              </a:rPr>
              <a:t>livello</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sia</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individuale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sia</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sociale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nel</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caso</a:t>
            </a:r>
            <a:r>
              <a:rPr lang="en-US" sz="2400" dirty="0">
                <a:solidFill>
                  <a:schemeClr val="accent6">
                    <a:lumMod val="60000"/>
                    <a:lumOff val="40000"/>
                  </a:schemeClr>
                </a:solidFill>
                <a:latin typeface="Garamond" panose="02020404030301010803" pitchFamily="18" charset="0"/>
                <a:cs typeface="Arial" charset="0"/>
              </a:rPr>
              <a:t> di </a:t>
            </a:r>
            <a:r>
              <a:rPr lang="en-US" sz="2400" dirty="0" err="1">
                <a:solidFill>
                  <a:schemeClr val="accent6">
                    <a:lumMod val="60000"/>
                    <a:lumOff val="40000"/>
                  </a:schemeClr>
                </a:solidFill>
                <a:latin typeface="Garamond" panose="02020404030301010803" pitchFamily="18" charset="0"/>
                <a:cs typeface="Arial" charset="0"/>
              </a:rPr>
              <a:t>sistemi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contributivi</a:t>
            </a:r>
            <a:r>
              <a:rPr lang="en-US" sz="2400" dirty="0">
                <a:solidFill>
                  <a:schemeClr val="accent6">
                    <a:lumMod val="60000"/>
                    <a:lumOff val="40000"/>
                  </a:schemeClr>
                </a:solidFill>
                <a:latin typeface="Garamond" panose="02020404030301010803" pitchFamily="18" charset="0"/>
                <a:cs typeface="Arial" charset="0"/>
              </a:rPr>
              <a:t> a causa del </a:t>
            </a:r>
            <a:r>
              <a:rPr lang="en-US" sz="2400" dirty="0" err="1">
                <a:solidFill>
                  <a:schemeClr val="accent6">
                    <a:lumMod val="60000"/>
                    <a:lumOff val="40000"/>
                  </a:schemeClr>
                </a:solidFill>
                <a:latin typeface="Garamond" panose="02020404030301010803" pitchFamily="18" charset="0"/>
                <a:cs typeface="Arial" charset="0"/>
              </a:rPr>
              <a:t>maggior</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grado</a:t>
            </a:r>
            <a:r>
              <a:rPr lang="en-US" sz="2400" dirty="0">
                <a:solidFill>
                  <a:schemeClr val="accent6">
                    <a:lumMod val="60000"/>
                    <a:lumOff val="40000"/>
                  </a:schemeClr>
                </a:solidFill>
                <a:latin typeface="Garamond" panose="02020404030301010803" pitchFamily="18" charset="0"/>
                <a:cs typeface="Arial" charset="0"/>
              </a:rPr>
              <a:t> di </a:t>
            </a:r>
            <a:r>
              <a:rPr lang="en-US" sz="2400" dirty="0" err="1">
                <a:solidFill>
                  <a:schemeClr val="accent6">
                    <a:lumMod val="60000"/>
                    <a:lumOff val="40000"/>
                  </a:schemeClr>
                </a:solidFill>
                <a:latin typeface="Garamond" panose="02020404030301010803" pitchFamily="18" charset="0"/>
                <a:cs typeface="Arial" charset="0"/>
              </a:rPr>
              <a:t>responsabilità</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che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grava</a:t>
            </a:r>
            <a:r>
              <a:rPr lang="en-US" sz="2400" dirty="0">
                <a:solidFill>
                  <a:schemeClr val="accent6">
                    <a:lumMod val="60000"/>
                    <a:lumOff val="40000"/>
                  </a:schemeClr>
                </a:solidFill>
                <a:latin typeface="Garamond" panose="02020404030301010803" pitchFamily="18" charset="0"/>
                <a:cs typeface="Arial" charset="0"/>
              </a:rPr>
              <a:t> sui </a:t>
            </a:r>
            <a:r>
              <a:rPr lang="en-US" sz="2400" dirty="0" err="1">
                <a:solidFill>
                  <a:schemeClr val="accent6">
                    <a:lumMod val="60000"/>
                    <a:lumOff val="40000"/>
                  </a:schemeClr>
                </a:solidFill>
                <a:latin typeface="Garamond" panose="02020404030301010803" pitchFamily="18" charset="0"/>
                <a:cs typeface="Arial" charset="0"/>
              </a:rPr>
              <a:t>singoli</a:t>
            </a:r>
            <a:endParaRPr lang="en-US" sz="2400" dirty="0">
              <a:solidFill>
                <a:schemeClr val="accent6">
                  <a:lumMod val="60000"/>
                  <a:lumOff val="40000"/>
                </a:schemeClr>
              </a:solidFill>
              <a:latin typeface="Garamond" panose="02020404030301010803" pitchFamily="18" charset="0"/>
              <a:cs typeface="Arial" charset="0"/>
            </a:endParaRPr>
          </a:p>
          <a:p>
            <a:pPr>
              <a:lnSpc>
                <a:spcPts val="2600"/>
              </a:lnSpc>
              <a:spcBef>
                <a:spcPts val="1200"/>
              </a:spcBef>
              <a:spcAft>
                <a:spcPts val="600"/>
              </a:spcAft>
              <a:buFont typeface="Arial"/>
              <a:buChar char="•"/>
            </a:pPr>
            <a:r>
              <a:rPr lang="en-US" sz="2400" dirty="0">
                <a:solidFill>
                  <a:schemeClr val="accent6">
                    <a:lumMod val="60000"/>
                    <a:lumOff val="40000"/>
                  </a:schemeClr>
                </a:solidFill>
                <a:latin typeface="Garamond" panose="02020404030301010803" pitchFamily="18" charset="0"/>
                <a:cs typeface="Arial" charset="0"/>
              </a:rPr>
              <a:t>Due </a:t>
            </a:r>
            <a:r>
              <a:rPr lang="en-US" sz="2400" i="1" dirty="0" err="1">
                <a:solidFill>
                  <a:schemeClr val="accent6">
                    <a:lumMod val="60000"/>
                    <a:lumOff val="40000"/>
                  </a:schemeClr>
                </a:solidFill>
                <a:latin typeface="Garamond" panose="02020404030301010803" pitchFamily="18" charset="0"/>
                <a:cs typeface="Arial" charset="0"/>
              </a:rPr>
              <a:t>livelli</a:t>
            </a:r>
            <a:r>
              <a:rPr lang="en-US" sz="2400" i="1" dirty="0">
                <a:solidFill>
                  <a:schemeClr val="accent6">
                    <a:lumMod val="60000"/>
                    <a:lumOff val="40000"/>
                  </a:schemeClr>
                </a:solidFill>
                <a:latin typeface="Garamond" panose="02020404030301010803" pitchFamily="18" charset="0"/>
                <a:cs typeface="Arial" charset="0"/>
              </a:rPr>
              <a:t> e due </a:t>
            </a:r>
            <a:r>
              <a:rPr lang="en-US" sz="2400" i="1" dirty="0" err="1">
                <a:solidFill>
                  <a:schemeClr val="accent6">
                    <a:lumMod val="60000"/>
                    <a:lumOff val="40000"/>
                  </a:schemeClr>
                </a:solidFill>
                <a:latin typeface="Garamond" panose="02020404030301010803" pitchFamily="18" charset="0"/>
                <a:cs typeface="Arial" charset="0"/>
              </a:rPr>
              <a:t>fonti</a:t>
            </a:r>
            <a:r>
              <a:rPr lang="en-US" sz="2400" i="1" dirty="0">
                <a:solidFill>
                  <a:schemeClr val="accent6">
                    <a:lumMod val="60000"/>
                    <a:lumOff val="40000"/>
                  </a:schemeClr>
                </a:solidFill>
                <a:latin typeface="Garamond" panose="02020404030301010803" pitchFamily="18" charset="0"/>
                <a:cs typeface="Arial" charset="0"/>
              </a:rPr>
              <a:t> di </a:t>
            </a:r>
            <a:r>
              <a:rPr lang="en-US" sz="2400" i="1" dirty="0" err="1">
                <a:solidFill>
                  <a:schemeClr val="accent6">
                    <a:lumMod val="60000"/>
                    <a:lumOff val="40000"/>
                  </a:schemeClr>
                </a:solidFill>
                <a:latin typeface="Garamond" panose="02020404030301010803" pitchFamily="18" charset="0"/>
                <a:cs typeface="Arial" charset="0"/>
              </a:rPr>
              <a:t>informazione</a:t>
            </a:r>
            <a:r>
              <a:rPr lang="en-US" sz="2400" i="1"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devono</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essere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considerati</a:t>
            </a:r>
            <a:r>
              <a:rPr lang="en-US" sz="2400" dirty="0">
                <a:solidFill>
                  <a:schemeClr val="accent6">
                    <a:lumMod val="60000"/>
                    <a:lumOff val="40000"/>
                  </a:schemeClr>
                </a:solidFill>
                <a:latin typeface="Garamond" panose="02020404030301010803" pitchFamily="18" charset="0"/>
                <a:cs typeface="Arial" charset="0"/>
              </a:rPr>
              <a:t>: </a:t>
            </a:r>
          </a:p>
          <a:p>
            <a:pPr lvl="1">
              <a:lnSpc>
                <a:spcPts val="2600"/>
              </a:lnSpc>
              <a:spcBef>
                <a:spcPts val="1200"/>
              </a:spcBef>
              <a:spcAft>
                <a:spcPts val="600"/>
              </a:spcAft>
              <a:buFont typeface="Arial"/>
              <a:buChar char="•"/>
            </a:pPr>
            <a:r>
              <a:rPr lang="en-US" sz="2400" dirty="0" err="1">
                <a:solidFill>
                  <a:schemeClr val="accent6">
                    <a:lumMod val="60000"/>
                    <a:lumOff val="40000"/>
                  </a:schemeClr>
                </a:solidFill>
                <a:latin typeface="Garamond" panose="02020404030301010803" pitchFamily="18" charset="0"/>
                <a:cs typeface="Arial" charset="0"/>
              </a:rPr>
              <a:t>individuale</a:t>
            </a:r>
            <a:r>
              <a:rPr lang="en-US" sz="2400" dirty="0">
                <a:solidFill>
                  <a:schemeClr val="accent6">
                    <a:lumMod val="60000"/>
                    <a:lumOff val="40000"/>
                  </a:schemeClr>
                </a:solidFill>
                <a:latin typeface="Garamond" panose="02020404030301010803" pitchFamily="18" charset="0"/>
                <a:cs typeface="Arial" charset="0"/>
              </a:rPr>
              <a:t> e </a:t>
            </a:r>
            <a:r>
              <a:rPr lang="en-US" sz="2400" dirty="0" err="1">
                <a:solidFill>
                  <a:schemeClr val="accent6">
                    <a:lumMod val="60000"/>
                    <a:lumOff val="40000"/>
                  </a:schemeClr>
                </a:solidFill>
                <a:latin typeface="Garamond" panose="02020404030301010803" pitchFamily="18" charset="0"/>
                <a:cs typeface="Arial" charset="0"/>
              </a:rPr>
              <a:t>collettivo</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sociale</a:t>
            </a:r>
            <a:r>
              <a:rPr lang="en-US" sz="2400" dirty="0">
                <a:solidFill>
                  <a:schemeClr val="accent6">
                    <a:lumMod val="60000"/>
                    <a:lumOff val="40000"/>
                  </a:schemeClr>
                </a:solidFill>
                <a:latin typeface="Garamond" panose="02020404030301010803" pitchFamily="18" charset="0"/>
                <a:cs typeface="Arial" charset="0"/>
              </a:rPr>
              <a:t>) </a:t>
            </a:r>
          </a:p>
          <a:p>
            <a:pPr lvl="1">
              <a:lnSpc>
                <a:spcPts val="2600"/>
              </a:lnSpc>
              <a:spcBef>
                <a:spcPts val="1200"/>
              </a:spcBef>
              <a:spcAft>
                <a:spcPts val="600"/>
              </a:spcAft>
              <a:buFont typeface="Arial"/>
              <a:buChar char="•"/>
            </a:pPr>
            <a:r>
              <a:rPr lang="en-US" sz="2400" dirty="0" err="1">
                <a:solidFill>
                  <a:schemeClr val="accent6">
                    <a:lumMod val="60000"/>
                    <a:lumOff val="40000"/>
                  </a:schemeClr>
                </a:solidFill>
                <a:latin typeface="Garamond" panose="02020404030301010803" pitchFamily="18" charset="0"/>
                <a:cs typeface="Arial" charset="0"/>
              </a:rPr>
              <a:t>fonti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ufficiali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fornite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dalle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istituzioni</a:t>
            </a:r>
            <a:r>
              <a:rPr lang="en-US" sz="2400" dirty="0">
                <a:solidFill>
                  <a:schemeClr val="accent6">
                    <a:lumMod val="60000"/>
                    <a:lumOff val="40000"/>
                  </a:schemeClr>
                </a:solidFill>
                <a:latin typeface="Garamond" panose="02020404030301010803" pitchFamily="18" charset="0"/>
                <a:cs typeface="Arial" charset="0"/>
              </a:rPr>
              <a:t>) e media (non </a:t>
            </a:r>
            <a:r>
              <a:rPr lang="en-US" sz="2400" dirty="0" err="1">
                <a:solidFill>
                  <a:schemeClr val="accent6">
                    <a:lumMod val="60000"/>
                    <a:lumOff val="40000"/>
                  </a:schemeClr>
                </a:solidFill>
                <a:latin typeface="Garamond" panose="02020404030301010803" pitchFamily="18" charset="0"/>
                <a:cs typeface="Arial" charset="0"/>
              </a:rPr>
              <a:t>ufficiali</a:t>
            </a:r>
            <a:r>
              <a:rPr lang="en-US" sz="2400" dirty="0">
                <a:solidFill>
                  <a:schemeClr val="accent6">
                    <a:lumMod val="60000"/>
                    <a:lumOff val="40000"/>
                  </a:schemeClr>
                </a:solidFill>
                <a:latin typeface="Garamond" panose="02020404030301010803" pitchFamily="18" charset="0"/>
                <a:cs typeface="Arial" charset="0"/>
              </a:rPr>
              <a:t> e </a:t>
            </a:r>
            <a:r>
              <a:rPr lang="en-US" sz="2400" dirty="0" err="1">
                <a:solidFill>
                  <a:schemeClr val="accent6">
                    <a:lumMod val="60000"/>
                    <a:lumOff val="40000"/>
                  </a:schemeClr>
                </a:solidFill>
                <a:latin typeface="Garamond" panose="02020404030301010803" pitchFamily="18" charset="0"/>
                <a:cs typeface="Arial" charset="0"/>
              </a:rPr>
              <a:t>più</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generali</a:t>
            </a:r>
            <a:r>
              <a:rPr lang="en-US" sz="2400" dirty="0">
                <a:solidFill>
                  <a:schemeClr val="accent6">
                    <a:lumMod val="60000"/>
                    <a:lumOff val="40000"/>
                  </a:schemeClr>
                </a:solidFill>
                <a:latin typeface="Garamond" panose="02020404030301010803" pitchFamily="18" charset="0"/>
                <a:cs typeface="Arial" charset="0"/>
              </a:rPr>
              <a:t>)  </a:t>
            </a:r>
          </a:p>
          <a:p>
            <a:pPr>
              <a:lnSpc>
                <a:spcPts val="2600"/>
              </a:lnSpc>
              <a:spcBef>
                <a:spcPts val="1200"/>
              </a:spcBef>
              <a:spcAft>
                <a:spcPts val="600"/>
              </a:spcAft>
              <a:buFont typeface="Arial"/>
              <a:buChar char="•"/>
            </a:pPr>
            <a:r>
              <a:rPr lang="en-US" sz="2400" i="1" dirty="0" err="1">
                <a:solidFill>
                  <a:schemeClr val="accent6">
                    <a:lumMod val="60000"/>
                    <a:lumOff val="40000"/>
                  </a:schemeClr>
                </a:solidFill>
                <a:latin typeface="Garamond" panose="02020404030301010803" pitchFamily="18" charset="0"/>
                <a:cs typeface="Arial" charset="0"/>
              </a:rPr>
              <a:t>Alfabetizzazione</a:t>
            </a:r>
            <a:r>
              <a:rPr lang="en-US" sz="2400" dirty="0">
                <a:solidFill>
                  <a:schemeClr val="accent6">
                    <a:lumMod val="60000"/>
                    <a:lumOff val="40000"/>
                  </a:schemeClr>
                </a:solidFill>
                <a:latin typeface="Garamond" panose="02020404030301010803" pitchFamily="18" charset="0"/>
                <a:cs typeface="Arial" charset="0"/>
              </a:rPr>
              <a:t>:  le </a:t>
            </a:r>
            <a:r>
              <a:rPr lang="en-US" sz="2400" dirty="0" err="1">
                <a:solidFill>
                  <a:schemeClr val="accent6">
                    <a:lumMod val="60000"/>
                    <a:lumOff val="40000"/>
                  </a:schemeClr>
                </a:solidFill>
                <a:latin typeface="Garamond" panose="02020404030301010803" pitchFamily="18" charset="0"/>
                <a:cs typeface="Arial" charset="0"/>
              </a:rPr>
              <a:t>definizioni</a:t>
            </a:r>
            <a:r>
              <a:rPr lang="en-US" sz="2400" dirty="0">
                <a:solidFill>
                  <a:schemeClr val="accent6">
                    <a:lumMod val="60000"/>
                    <a:lumOff val="40000"/>
                  </a:schemeClr>
                </a:solidFill>
                <a:latin typeface="Garamond" panose="02020404030301010803" pitchFamily="18" charset="0"/>
                <a:cs typeface="Arial" charset="0"/>
              </a:rPr>
              <a:t> e </a:t>
            </a:r>
            <a:r>
              <a:rPr lang="en-US" sz="2400" dirty="0" err="1">
                <a:solidFill>
                  <a:schemeClr val="accent6">
                    <a:lumMod val="60000"/>
                    <a:lumOff val="40000"/>
                  </a:schemeClr>
                </a:solidFill>
                <a:latin typeface="Garamond" panose="02020404030301010803" pitchFamily="18" charset="0"/>
                <a:cs typeface="Arial" charset="0"/>
              </a:rPr>
              <a:t>misure</a:t>
            </a:r>
            <a:r>
              <a:rPr lang="en-US" sz="2400" dirty="0">
                <a:solidFill>
                  <a:schemeClr val="accent6">
                    <a:lumMod val="60000"/>
                    <a:lumOff val="40000"/>
                  </a:schemeClr>
                </a:solidFill>
                <a:latin typeface="Garamond" panose="02020404030301010803" pitchFamily="18" charset="0"/>
                <a:cs typeface="Arial" charset="0"/>
              </a:rPr>
              <a:t> standard, </a:t>
            </a:r>
            <a:r>
              <a:rPr lang="en-US" sz="2400" dirty="0" err="1">
                <a:solidFill>
                  <a:schemeClr val="accent6">
                    <a:lumMod val="60000"/>
                    <a:lumOff val="40000"/>
                  </a:schemeClr>
                </a:solidFill>
                <a:latin typeface="Garamond" panose="02020404030301010803" pitchFamily="18" charset="0"/>
                <a:cs typeface="Arial" charset="0"/>
              </a:rPr>
              <a:t>più</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contenuti</a:t>
            </a:r>
            <a:r>
              <a:rPr lang="en-US" sz="2400" dirty="0">
                <a:solidFill>
                  <a:schemeClr val="accent6">
                    <a:lumMod val="60000"/>
                    <a:lumOff val="40000"/>
                  </a:schemeClr>
                </a:solidFill>
                <a:latin typeface="Garamond" panose="02020404030301010803" pitchFamily="18" charset="0"/>
                <a:cs typeface="Arial" charset="0"/>
              </a:rPr>
              <a:t> </a:t>
            </a:r>
            <a:r>
              <a:rPr lang="en-US" sz="2400" i="1" dirty="0">
                <a:solidFill>
                  <a:schemeClr val="accent6">
                    <a:lumMod val="60000"/>
                    <a:lumOff val="40000"/>
                  </a:schemeClr>
                </a:solidFill>
                <a:latin typeface="Garamond" panose="02020404030301010803" pitchFamily="18" charset="0"/>
                <a:cs typeface="Arial" charset="0"/>
              </a:rPr>
              <a:t>ad hoc </a:t>
            </a:r>
            <a:r>
              <a:rPr lang="en-US" sz="2400" dirty="0" err="1">
                <a:solidFill>
                  <a:schemeClr val="accent6">
                    <a:lumMod val="60000"/>
                    <a:lumOff val="40000"/>
                  </a:schemeClr>
                </a:solidFill>
                <a:latin typeface="Garamond" panose="02020404030301010803" pitchFamily="18" charset="0"/>
                <a:cs typeface="Arial" charset="0"/>
              </a:rPr>
              <a:t>sulle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pensioni</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su</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ripartizione”e</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su</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metodo</a:t>
            </a:r>
            <a:r>
              <a:rPr lang="en-US" sz="2400" dirty="0">
                <a:solidFill>
                  <a:schemeClr val="accent6">
                    <a:lumMod val="60000"/>
                    <a:lumOff val="40000"/>
                  </a:schemeClr>
                </a:solidFill>
                <a:latin typeface="Garamond" panose="02020404030301010803" pitchFamily="18" charset="0"/>
                <a:cs typeface="Arial" charset="0"/>
              </a:rPr>
              <a:t> </a:t>
            </a:r>
            <a:r>
              <a:rPr lang="en-US" sz="2400" dirty="0" err="1">
                <a:solidFill>
                  <a:schemeClr val="accent6">
                    <a:lumMod val="60000"/>
                    <a:lumOff val="40000"/>
                  </a:schemeClr>
                </a:solidFill>
                <a:latin typeface="Garamond" panose="02020404030301010803" pitchFamily="18" charset="0"/>
                <a:cs typeface="Arial" charset="0"/>
              </a:rPr>
              <a:t>contributivo</a:t>
            </a:r>
            <a:r>
              <a:rPr lang="en-US" sz="2400" dirty="0">
                <a:solidFill>
                  <a:schemeClr val="accent6">
                    <a:lumMod val="60000"/>
                    <a:lumOff val="40000"/>
                  </a:schemeClr>
                </a:solidFill>
                <a:latin typeface="Garamond" panose="02020404030301010803" pitchFamily="18" charset="0"/>
                <a:cs typeface="Arial" charset="0"/>
              </a:rPr>
              <a:t>” </a:t>
            </a:r>
          </a:p>
          <a:p>
            <a:pPr eaLnBrk="1" hangingPunct="1">
              <a:lnSpc>
                <a:spcPct val="90000"/>
              </a:lnSpc>
              <a:spcBef>
                <a:spcPts val="600"/>
              </a:spcBef>
              <a:spcAft>
                <a:spcPts val="1500"/>
              </a:spcAft>
              <a:buClr>
                <a:srgbClr val="2222F6"/>
              </a:buClr>
              <a:buFont typeface="Arial"/>
              <a:buChar char="•"/>
            </a:pPr>
            <a:endParaRPr lang="en-US" altLang="en-US" sz="2400" dirty="0">
              <a:solidFill>
                <a:schemeClr val="accent6">
                  <a:lumMod val="60000"/>
                  <a:lumOff val="40000"/>
                </a:schemeClr>
              </a:solidFill>
              <a:latin typeface="Garamond" pitchFamily="18" charset="0"/>
            </a:endParaRPr>
          </a:p>
        </p:txBody>
      </p:sp>
      <p:sp>
        <p:nvSpPr>
          <p:cNvPr id="104452" name="Rettangolo 6"/>
          <p:cNvSpPr>
            <a:spLocks noChangeArrowheads="1"/>
          </p:cNvSpPr>
          <p:nvPr/>
        </p:nvSpPr>
        <p:spPr bwMode="auto">
          <a:xfrm>
            <a:off x="2286000" y="1028700"/>
            <a:ext cx="4572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it-IT" altLang="it-IT">
              <a:solidFill>
                <a:srgbClr val="000000"/>
              </a:solidFill>
              <a:latin typeface="Calibri" charset="0"/>
            </a:endParaRPr>
          </a:p>
        </p:txBody>
      </p:sp>
      <p:sp>
        <p:nvSpPr>
          <p:cNvPr id="6" name="Titolo 1"/>
          <p:cNvSpPr>
            <a:spLocks noGrp="1"/>
          </p:cNvSpPr>
          <p:nvPr>
            <p:ph type="title"/>
          </p:nvPr>
        </p:nvSpPr>
        <p:spPr>
          <a:xfrm>
            <a:off x="0" y="78388"/>
            <a:ext cx="9144000" cy="877887"/>
          </a:xfrm>
        </p:spPr>
        <p:txBody>
          <a:bodyPr/>
          <a:lstStyle/>
          <a:p>
            <a:pPr marL="342900" indent="-342900">
              <a:spcBef>
                <a:spcPct val="20000"/>
              </a:spcBef>
            </a:pPr>
            <a:r>
              <a:rPr lang="en-US" altLang="it-IT" sz="2800" b="1" dirty="0" err="1">
                <a:latin typeface="Garamond" panose="02020404030301010803" pitchFamily="18" charset="0"/>
                <a:ea typeface="ＭＳ Ｐゴシック" charset="-128"/>
              </a:rPr>
              <a:t>Educazione</a:t>
            </a:r>
            <a:r>
              <a:rPr lang="en-US" altLang="it-IT" sz="2800" b="1" dirty="0">
                <a:latin typeface="Garamond" panose="02020404030301010803" pitchFamily="18" charset="0"/>
                <a:ea typeface="ＭＳ Ｐゴシック" charset="-128"/>
              </a:rPr>
              <a:t> </a:t>
            </a:r>
            <a:r>
              <a:rPr lang="en-US" altLang="it-IT" sz="2800" b="1" dirty="0" err="1">
                <a:latin typeface="Garamond" panose="02020404030301010803" pitchFamily="18" charset="0"/>
                <a:ea typeface="ＭＳ Ｐゴシック" charset="-128"/>
              </a:rPr>
              <a:t>Finanziaria</a:t>
            </a:r>
            <a:r>
              <a:rPr lang="en-US" altLang="it-IT" sz="2800" b="1" dirty="0">
                <a:latin typeface="Garamond" panose="02020404030301010803" pitchFamily="18" charset="0"/>
                <a:ea typeface="ＭＳ Ｐゴシック" charset="-128"/>
              </a:rPr>
              <a:t> e </a:t>
            </a:r>
            <a:r>
              <a:rPr lang="en-US" altLang="it-IT" sz="2800" b="1" dirty="0" err="1">
                <a:latin typeface="Garamond" panose="02020404030301010803" pitchFamily="18" charset="0"/>
                <a:ea typeface="ＭＳ Ｐゴシック" charset="-128"/>
              </a:rPr>
              <a:t>riforme</a:t>
            </a:r>
            <a:r>
              <a:rPr lang="en-US" altLang="it-IT" sz="2800" b="1" dirty="0">
                <a:latin typeface="Garamond" panose="02020404030301010803" pitchFamily="18" charset="0"/>
                <a:ea typeface="ＭＳ Ｐゴシック" charset="-128"/>
              </a:rPr>
              <a:t> (</a:t>
            </a:r>
            <a:r>
              <a:rPr lang="en-US" altLang="it-IT" sz="2800" b="1" dirty="0" err="1">
                <a:latin typeface="Garamond" panose="02020404030301010803" pitchFamily="18" charset="0"/>
                <a:ea typeface="ＭＳ Ｐゴシック" charset="-128"/>
              </a:rPr>
              <a:t>economiche</a:t>
            </a:r>
            <a:r>
              <a:rPr lang="en-US" altLang="it-IT" sz="2800" b="1" dirty="0">
                <a:latin typeface="Garamond" panose="02020404030301010803" pitchFamily="18" charset="0"/>
                <a:ea typeface="ＭＳ Ｐゴシック" charset="-128"/>
              </a:rPr>
              <a:t>)</a:t>
            </a:r>
            <a:endParaRPr lang="en-US" altLang="it-IT" sz="3000" b="1" dirty="0">
              <a:latin typeface="Garamond" panose="02020404030301010803" pitchFamily="18" charset="0"/>
              <a:ea typeface="ＭＳ Ｐゴシック" charset="-128"/>
            </a:endParaRPr>
          </a:p>
        </p:txBody>
      </p:sp>
      <p:sp>
        <p:nvSpPr>
          <p:cNvPr id="7" name="TextBox 7">
            <a:extLst>
              <a:ext uri="{FF2B5EF4-FFF2-40B4-BE49-F238E27FC236}">
                <a16:creationId xmlns:a16="http://schemas.microsoft.com/office/drawing/2014/main" xmlns="" id="{131B6C41-EC27-9E45-BC64-372F8A378F77}"/>
              </a:ext>
            </a:extLst>
          </p:cNvPr>
          <p:cNvSpPr txBox="1"/>
          <p:nvPr/>
        </p:nvSpPr>
        <p:spPr>
          <a:xfrm>
            <a:off x="395536" y="6309320"/>
            <a:ext cx="8748464" cy="369332"/>
          </a:xfrm>
          <a:prstGeom prst="rect">
            <a:avLst/>
          </a:prstGeom>
          <a:noFill/>
        </p:spPr>
        <p:txBody>
          <a:bodyPr wrap="square" rtlCol="0">
            <a:spAutoFit/>
          </a:bodyPr>
          <a:lstStyle/>
          <a:p>
            <a:pPr algn="ctr"/>
            <a:r>
              <a:rPr lang="it-IT" sz="900" dirty="0">
                <a:solidFill>
                  <a:srgbClr val="0432FF"/>
                </a:solidFill>
                <a:latin typeface="Calibri" panose="020F0502020204030204" pitchFamily="34" charset="0"/>
                <a:cs typeface="Calibri" panose="020F0502020204030204" pitchFamily="34" charset="0"/>
              </a:rPr>
              <a:t>Elsa Fornero, Università degli </a:t>
            </a:r>
            <a:r>
              <a:rPr lang="it-IT" sz="900" dirty="0" err="1">
                <a:solidFill>
                  <a:srgbClr val="0432FF"/>
                </a:solidFill>
                <a:latin typeface="Calibri" panose="020F0502020204030204" pitchFamily="34" charset="0"/>
                <a:cs typeface="Calibri" panose="020F0502020204030204" pitchFamily="34" charset="0"/>
              </a:rPr>
              <a:t>Stui</a:t>
            </a:r>
            <a:r>
              <a:rPr lang="it-IT" sz="900" dirty="0">
                <a:solidFill>
                  <a:srgbClr val="0432FF"/>
                </a:solidFill>
                <a:latin typeface="Calibri" panose="020F0502020204030204" pitchFamily="34" charset="0"/>
                <a:cs typeface="Calibri" panose="020F0502020204030204" pitchFamily="34" charset="0"/>
              </a:rPr>
              <a:t> di Torino e </a:t>
            </a:r>
            <a:r>
              <a:rPr lang="it-IT" sz="900" dirty="0" err="1">
                <a:solidFill>
                  <a:srgbClr val="0432FF"/>
                </a:solidFill>
                <a:latin typeface="Calibri" panose="020F0502020204030204" pitchFamily="34" charset="0"/>
                <a:cs typeface="Calibri" panose="020F0502020204030204" pitchFamily="34" charset="0"/>
              </a:rPr>
              <a:t>CeRP</a:t>
            </a:r>
            <a:r>
              <a:rPr lang="it-IT" sz="900" dirty="0">
                <a:solidFill>
                  <a:srgbClr val="0432FF"/>
                </a:solidFill>
                <a:latin typeface="Calibri" panose="020F0502020204030204" pitchFamily="34" charset="0"/>
                <a:cs typeface="Calibri" panose="020F0502020204030204" pitchFamily="34" charset="0"/>
              </a:rPr>
              <a:t>- marzo 2020								</a:t>
            </a:r>
          </a:p>
        </p:txBody>
      </p:sp>
    </p:spTree>
    <p:extLst>
      <p:ext uri="{BB962C8B-B14F-4D97-AF65-F5344CB8AC3E}">
        <p14:creationId xmlns:p14="http://schemas.microsoft.com/office/powerpoint/2010/main" xmlns="" val="10170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8EA525E-D267-5FA3-1386-9A1E5B578E00}"/>
              </a:ext>
            </a:extLst>
          </p:cNvPr>
          <p:cNvSpPr>
            <a:spLocks noGrp="1"/>
          </p:cNvSpPr>
          <p:nvPr>
            <p:ph type="title"/>
          </p:nvPr>
        </p:nvSpPr>
        <p:spPr>
          <a:xfrm>
            <a:off x="452451" y="29330"/>
            <a:ext cx="8229600" cy="807382"/>
          </a:xfrm>
        </p:spPr>
        <p:txBody>
          <a:bodyPr/>
          <a:lstStyle/>
          <a:p>
            <a:r>
              <a:rPr lang="en-US" b="1" dirty="0">
                <a:latin typeface="Garamond" panose="02020404030301010803" pitchFamily="18" charset="0"/>
              </a:rPr>
              <a:t>Il </a:t>
            </a:r>
            <a:r>
              <a:rPr lang="en-US" b="1" dirty="0" err="1">
                <a:latin typeface="Garamond" panose="02020404030301010803" pitchFamily="18" charset="0"/>
              </a:rPr>
              <a:t>rischio</a:t>
            </a:r>
            <a:r>
              <a:rPr lang="en-US" b="1" dirty="0">
                <a:latin typeface="Garamond" panose="02020404030301010803" pitchFamily="18" charset="0"/>
              </a:rPr>
              <a:t>: </a:t>
            </a:r>
            <a:r>
              <a:rPr lang="en-US" b="1" dirty="0" err="1">
                <a:latin typeface="Garamond" panose="02020404030301010803" pitchFamily="18" charset="0"/>
              </a:rPr>
              <a:t>ineludibile</a:t>
            </a:r>
            <a:r>
              <a:rPr lang="en-US" b="1" dirty="0">
                <a:latin typeface="Garamond" panose="02020404030301010803" pitchFamily="18" charset="0"/>
              </a:rPr>
              <a:t>  </a:t>
            </a:r>
          </a:p>
        </p:txBody>
      </p:sp>
      <p:sp>
        <p:nvSpPr>
          <p:cNvPr id="3" name="Segnaposto contenuto 2">
            <a:extLst>
              <a:ext uri="{FF2B5EF4-FFF2-40B4-BE49-F238E27FC236}">
                <a16:creationId xmlns:a16="http://schemas.microsoft.com/office/drawing/2014/main" xmlns="" id="{11D5D0B1-DD45-7AD4-ACDD-D0A1AA3295FA}"/>
              </a:ext>
            </a:extLst>
          </p:cNvPr>
          <p:cNvSpPr>
            <a:spLocks noGrp="1"/>
          </p:cNvSpPr>
          <p:nvPr>
            <p:ph idx="1"/>
          </p:nvPr>
        </p:nvSpPr>
        <p:spPr>
          <a:xfrm>
            <a:off x="107504" y="980728"/>
            <a:ext cx="9217024" cy="5501035"/>
          </a:xfrm>
        </p:spPr>
        <p:txBody>
          <a:bodyPr/>
          <a:lstStyle/>
          <a:p>
            <a:pPr marL="0" indent="0">
              <a:buNone/>
            </a:pPr>
            <a:r>
              <a:rPr lang="en-US" b="1" dirty="0">
                <a:solidFill>
                  <a:srgbClr val="FF0000"/>
                </a:solidFill>
                <a:latin typeface="Garamond" panose="02020404030301010803" pitchFamily="18" charset="0"/>
              </a:rPr>
              <a:t>Micro</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diffusi</a:t>
            </a:r>
            <a:r>
              <a:rPr lang="en-US" dirty="0">
                <a:solidFill>
                  <a:srgbClr val="0432FF"/>
                </a:solidFill>
                <a:latin typeface="Garamond" panose="02020404030301010803" pitchFamily="18" charset="0"/>
              </a:rPr>
              <a:t> ma </a:t>
            </a:r>
            <a:r>
              <a:rPr lang="en-US" dirty="0" err="1">
                <a:solidFill>
                  <a:srgbClr val="0432FF"/>
                </a:solidFill>
                <a:latin typeface="Garamond" panose="02020404030301010803" pitchFamily="18" charset="0"/>
              </a:rPr>
              <a:t>disegualmente</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distribuiti</a:t>
            </a:r>
            <a:r>
              <a:rPr lang="en-US" dirty="0">
                <a:solidFill>
                  <a:srgbClr val="0432FF"/>
                </a:solidFill>
                <a:latin typeface="Garamond" panose="02020404030301010803" pitchFamily="18" charset="0"/>
              </a:rPr>
              <a:t> </a:t>
            </a:r>
          </a:p>
          <a:p>
            <a:pPr marL="0" indent="0">
              <a:spcBef>
                <a:spcPts val="72"/>
              </a:spcBef>
              <a:buNone/>
            </a:pPr>
            <a:r>
              <a:rPr lang="en-US" sz="2400" dirty="0">
                <a:solidFill>
                  <a:srgbClr val="0432FF"/>
                </a:solidFill>
                <a:latin typeface="Garamond" panose="02020404030301010803" pitchFamily="18" charset="0"/>
              </a:rPr>
              <a:t>Sin </a:t>
            </a:r>
            <a:r>
              <a:rPr lang="en-US" sz="2400" dirty="0" err="1">
                <a:solidFill>
                  <a:srgbClr val="0432FF"/>
                </a:solidFill>
                <a:latin typeface="Garamond" panose="02020404030301010803" pitchFamily="18" charset="0"/>
              </a:rPr>
              <a:t>dall’inizio</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della</a:t>
            </a:r>
            <a:r>
              <a:rPr lang="en-US" sz="2400" dirty="0">
                <a:solidFill>
                  <a:srgbClr val="0432FF"/>
                </a:solidFill>
                <a:latin typeface="Garamond" panose="02020404030301010803" pitchFamily="18" charset="0"/>
              </a:rPr>
              <a:t> vita, </a:t>
            </a:r>
            <a:r>
              <a:rPr lang="en-US" sz="2400" dirty="0" err="1">
                <a:solidFill>
                  <a:srgbClr val="0432FF"/>
                </a:solidFill>
                <a:latin typeface="Garamond" panose="02020404030301010803" pitchFamily="18" charset="0"/>
              </a:rPr>
              <a:t>alcuni</a:t>
            </a:r>
            <a:r>
              <a:rPr lang="en-US" sz="2400" dirty="0">
                <a:solidFill>
                  <a:srgbClr val="0432FF"/>
                </a:solidFill>
                <a:latin typeface="Garamond" panose="02020404030301010803" pitchFamily="18" charset="0"/>
              </a:rPr>
              <a:t> </a:t>
            </a:r>
            <a:r>
              <a:rPr lang="en-US" sz="2400" dirty="0" err="1">
                <a:solidFill>
                  <a:srgbClr val="0432FF"/>
                </a:solidFill>
                <a:latin typeface="Garamond" panose="02020404030301010803" pitchFamily="18" charset="0"/>
              </a:rPr>
              <a:t>più</a:t>
            </a:r>
            <a:r>
              <a:rPr lang="en-US" sz="2400" dirty="0">
                <a:solidFill>
                  <a:srgbClr val="0432FF"/>
                </a:solidFill>
                <a:latin typeface="Garamond" panose="02020404030301010803" pitchFamily="18" charset="0"/>
              </a:rPr>
              <a:t> a </a:t>
            </a:r>
            <a:r>
              <a:rPr lang="en-US" sz="2400" dirty="0" err="1">
                <a:solidFill>
                  <a:srgbClr val="0432FF"/>
                </a:solidFill>
                <a:latin typeface="Garamond" panose="02020404030301010803" pitchFamily="18" charset="0"/>
              </a:rPr>
              <a:t>rischio</a:t>
            </a:r>
            <a:r>
              <a:rPr lang="en-US" sz="2400" dirty="0">
                <a:solidFill>
                  <a:srgbClr val="0432FF"/>
                </a:solidFill>
                <a:latin typeface="Garamond" panose="02020404030301010803" pitchFamily="18" charset="0"/>
              </a:rPr>
              <a:t> di </a:t>
            </a:r>
            <a:r>
              <a:rPr lang="en-US" sz="2400" dirty="0" err="1">
                <a:solidFill>
                  <a:srgbClr val="0432FF"/>
                </a:solidFill>
                <a:latin typeface="Garamond" panose="02020404030301010803" pitchFamily="18" charset="0"/>
              </a:rPr>
              <a:t>altri</a:t>
            </a:r>
            <a:r>
              <a:rPr lang="en-US" sz="2400" dirty="0">
                <a:solidFill>
                  <a:srgbClr val="0432FF"/>
                </a:solidFill>
                <a:latin typeface="Garamond" panose="02020404030301010803" pitchFamily="18" charset="0"/>
              </a:rPr>
              <a:t> di:</a:t>
            </a:r>
          </a:p>
          <a:p>
            <a:pPr>
              <a:spcBef>
                <a:spcPts val="72"/>
              </a:spcBef>
              <a:buFont typeface="Arial" panose="020B0604020202020204" pitchFamily="34" charset="0"/>
              <a:buChar char="•"/>
            </a:pPr>
            <a:r>
              <a:rPr lang="en-US" sz="2600" dirty="0">
                <a:solidFill>
                  <a:srgbClr val="0432FF"/>
                </a:solidFill>
                <a:latin typeface="Garamond" panose="02020404030301010803" pitchFamily="18" charset="0"/>
              </a:rPr>
              <a:t>non </a:t>
            </a:r>
            <a:r>
              <a:rPr lang="en-US" sz="2600" dirty="0" err="1">
                <a:solidFill>
                  <a:srgbClr val="0432FF"/>
                </a:solidFill>
                <a:latin typeface="Garamond" panose="02020404030301010803" pitchFamily="18" charset="0"/>
              </a:rPr>
              <a:t>ricevere</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nell’infanzia</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adeguata</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nutrizione</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cura</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della</a:t>
            </a:r>
            <a:r>
              <a:rPr lang="en-US" sz="2600" dirty="0">
                <a:solidFill>
                  <a:srgbClr val="0432FF"/>
                </a:solidFill>
                <a:latin typeface="Garamond" panose="02020404030301010803" pitchFamily="18" charset="0"/>
              </a:rPr>
              <a:t> salute, </a:t>
            </a:r>
            <a:r>
              <a:rPr lang="en-US" sz="2600" dirty="0" err="1">
                <a:solidFill>
                  <a:srgbClr val="0432FF"/>
                </a:solidFill>
                <a:latin typeface="Garamond" panose="02020404030301010803" pitchFamily="18" charset="0"/>
              </a:rPr>
              <a:t>istruzione</a:t>
            </a:r>
            <a:endParaRPr lang="en-US" sz="2600" dirty="0">
              <a:solidFill>
                <a:srgbClr val="0432FF"/>
              </a:solidFill>
              <a:latin typeface="Garamond" panose="02020404030301010803" pitchFamily="18" charset="0"/>
            </a:endParaRPr>
          </a:p>
          <a:p>
            <a:pPr>
              <a:spcBef>
                <a:spcPts val="72"/>
              </a:spcBef>
              <a:buFont typeface="Arial" panose="020B0604020202020204" pitchFamily="34" charset="0"/>
              <a:buChar char="•"/>
            </a:pPr>
            <a:r>
              <a:rPr lang="en-US" sz="2600" dirty="0" err="1">
                <a:solidFill>
                  <a:srgbClr val="0432FF"/>
                </a:solidFill>
                <a:latin typeface="Garamond" panose="02020404030301010803" pitchFamily="18" charset="0"/>
              </a:rPr>
              <a:t>avere</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più</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tardi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minori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opportunità</a:t>
            </a:r>
            <a:r>
              <a:rPr lang="en-US" sz="2600" dirty="0">
                <a:solidFill>
                  <a:srgbClr val="0432FF"/>
                </a:solidFill>
                <a:latin typeface="Garamond" panose="02020404030301010803" pitchFamily="18" charset="0"/>
              </a:rPr>
              <a:t> di </a:t>
            </a:r>
            <a:r>
              <a:rPr lang="en-US" sz="2600" dirty="0" err="1">
                <a:solidFill>
                  <a:srgbClr val="0432FF"/>
                </a:solidFill>
                <a:latin typeface="Garamond" panose="02020404030301010803" pitchFamily="18" charset="0"/>
              </a:rPr>
              <a:t>lavoro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redito</a:t>
            </a:r>
            <a:r>
              <a:rPr lang="en-US" sz="2600" dirty="0">
                <a:solidFill>
                  <a:srgbClr val="0432FF"/>
                </a:solidFill>
                <a:latin typeface="Garamond" panose="02020404030301010803" pitchFamily="18" charset="0"/>
              </a:rPr>
              <a:t> e </a:t>
            </a:r>
            <a:r>
              <a:rPr lang="en-US" sz="2600" dirty="0" err="1">
                <a:solidFill>
                  <a:srgbClr val="0432FF"/>
                </a:solidFill>
                <a:latin typeface="Garamond" panose="02020404030301010803" pitchFamily="18" charset="0"/>
              </a:rPr>
              <a:t>risparmio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anche</a:t>
            </a:r>
            <a:r>
              <a:rPr lang="en-US" sz="2600" dirty="0">
                <a:solidFill>
                  <a:srgbClr val="0432FF"/>
                </a:solidFill>
                <a:latin typeface="Garamond" panose="02020404030301010803" pitchFamily="18" charset="0"/>
              </a:rPr>
              <a:t> per </a:t>
            </a:r>
            <a:r>
              <a:rPr lang="en-US" sz="2600" dirty="0" err="1">
                <a:solidFill>
                  <a:srgbClr val="0432FF"/>
                </a:solidFill>
                <a:latin typeface="Garamond" panose="02020404030301010803" pitchFamily="18" charset="0"/>
              </a:rPr>
              <a:t>l’età</a:t>
            </a:r>
            <a:r>
              <a:rPr lang="en-US" sz="2600" dirty="0">
                <a:solidFill>
                  <a:srgbClr val="0432FF"/>
                </a:solidFill>
                <a:latin typeface="Garamond" panose="02020404030301010803" pitchFamily="18" charset="0"/>
              </a:rPr>
              <a:t> anziani)</a:t>
            </a:r>
          </a:p>
          <a:p>
            <a:pPr marL="0" indent="0">
              <a:buNone/>
            </a:pPr>
            <a:r>
              <a:rPr lang="en-US" b="1" dirty="0">
                <a:solidFill>
                  <a:srgbClr val="FF0000"/>
                </a:solidFill>
                <a:latin typeface="Garamond" panose="02020404030301010803" pitchFamily="18" charset="0"/>
              </a:rPr>
              <a:t>Macro</a:t>
            </a:r>
            <a:r>
              <a:rPr lang="en-US" dirty="0">
                <a:latin typeface="Garamond" panose="02020404030301010803" pitchFamily="18" charset="0"/>
              </a:rPr>
              <a:t> </a:t>
            </a:r>
            <a:r>
              <a:rPr lang="en-US" dirty="0">
                <a:solidFill>
                  <a:srgbClr val="0432FF"/>
                </a:solidFill>
                <a:latin typeface="Garamond" panose="02020404030301010803" pitchFamily="18" charset="0"/>
              </a:rPr>
              <a:t>(</a:t>
            </a:r>
            <a:r>
              <a:rPr lang="en-US" dirty="0" err="1">
                <a:solidFill>
                  <a:srgbClr val="0432FF"/>
                </a:solidFill>
                <a:latin typeface="Garamond" panose="02020404030301010803" pitchFamily="18" charset="0"/>
              </a:rPr>
              <a:t>estesi</a:t>
            </a:r>
            <a:r>
              <a:rPr lang="en-US" dirty="0">
                <a:solidFill>
                  <a:srgbClr val="0432FF"/>
                </a:solidFill>
                <a:latin typeface="Garamond" panose="02020404030301010803" pitchFamily="18" charset="0"/>
              </a:rPr>
              <a:t>/</a:t>
            </a:r>
            <a:r>
              <a:rPr lang="en-US" dirty="0" err="1">
                <a:solidFill>
                  <a:srgbClr val="0432FF"/>
                </a:solidFill>
                <a:latin typeface="Garamond" panose="02020404030301010803" pitchFamily="18" charset="0"/>
              </a:rPr>
              <a:t>universali</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difficili</a:t>
            </a:r>
            <a:r>
              <a:rPr lang="en-US" dirty="0">
                <a:solidFill>
                  <a:srgbClr val="0432FF"/>
                </a:solidFill>
                <a:latin typeface="Garamond" panose="02020404030301010803" pitchFamily="18" charset="0"/>
              </a:rPr>
              <a:t> da </a:t>
            </a:r>
            <a:r>
              <a:rPr lang="en-US" dirty="0" err="1">
                <a:solidFill>
                  <a:srgbClr val="0432FF"/>
                </a:solidFill>
                <a:latin typeface="Garamond" panose="02020404030301010803" pitchFamily="18" charset="0"/>
              </a:rPr>
              <a:t>assicurare</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nel</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privato</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richiedono</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interventi</a:t>
            </a:r>
            <a:r>
              <a:rPr lang="en-US" dirty="0">
                <a:solidFill>
                  <a:srgbClr val="0432FF"/>
                </a:solidFill>
                <a:latin typeface="Garamond" panose="02020404030301010803" pitchFamily="18" charset="0"/>
              </a:rPr>
              <a:t> </a:t>
            </a:r>
            <a:r>
              <a:rPr lang="en-US" dirty="0" err="1">
                <a:solidFill>
                  <a:srgbClr val="0432FF"/>
                </a:solidFill>
                <a:latin typeface="Garamond" panose="02020404030301010803" pitchFamily="18" charset="0"/>
              </a:rPr>
              <a:t>pubblici</a:t>
            </a:r>
            <a:r>
              <a:rPr lang="en-US" dirty="0">
                <a:solidFill>
                  <a:srgbClr val="0432FF"/>
                </a:solidFill>
                <a:latin typeface="Garamond" panose="02020404030301010803" pitchFamily="18" charset="0"/>
              </a:rPr>
              <a:t>(welfare/</a:t>
            </a:r>
            <a:r>
              <a:rPr lang="en-US" dirty="0" err="1">
                <a:solidFill>
                  <a:srgbClr val="0432FF"/>
                </a:solidFill>
                <a:latin typeface="Garamond" panose="02020404030301010803" pitchFamily="18" charset="0"/>
              </a:rPr>
              <a:t>debito</a:t>
            </a:r>
            <a:r>
              <a:rPr lang="en-US" dirty="0">
                <a:solidFill>
                  <a:srgbClr val="0432FF"/>
                </a:solidFill>
                <a:latin typeface="Garamond" panose="02020404030301010803" pitchFamily="18" charset="0"/>
              </a:rPr>
              <a:t>)</a:t>
            </a:r>
          </a:p>
          <a:p>
            <a:pPr marL="0" indent="0">
              <a:buNone/>
            </a:pPr>
            <a:r>
              <a:rPr lang="en-US" sz="2600" dirty="0" err="1">
                <a:solidFill>
                  <a:srgbClr val="0432FF"/>
                </a:solidFill>
                <a:latin typeface="Garamond" panose="02020404030301010803" pitchFamily="18" charset="0"/>
              </a:rPr>
              <a:t>Ultimi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decenni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cambiamenti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strutturali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hanno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intensificato</a:t>
            </a:r>
            <a:r>
              <a:rPr lang="en-US" sz="2600" dirty="0">
                <a:solidFill>
                  <a:srgbClr val="0432FF"/>
                </a:solidFill>
                <a:latin typeface="Garamond" panose="02020404030301010803" pitchFamily="18" charset="0"/>
              </a:rPr>
              <a:t> e </a:t>
            </a:r>
            <a:r>
              <a:rPr lang="en-US" sz="2600" dirty="0" err="1">
                <a:solidFill>
                  <a:srgbClr val="0432FF"/>
                </a:solidFill>
                <a:latin typeface="Garamond" panose="02020404030301010803" pitchFamily="18" charset="0"/>
              </a:rPr>
              <a:t>globalizzato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rischi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riscaldamento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climatico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pandemia</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invecchiamento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demografico</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urbanizzazione</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crisi</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finanziaria</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grande</a:t>
            </a:r>
            <a:r>
              <a:rPr lang="en-US" sz="2600" dirty="0">
                <a:solidFill>
                  <a:srgbClr val="0432FF"/>
                </a:solidFill>
                <a:latin typeface="Garamond" panose="02020404030301010803" pitchFamily="18" charset="0"/>
              </a:rPr>
              <a:t> </a:t>
            </a:r>
            <a:r>
              <a:rPr lang="en-US" sz="2600" dirty="0" err="1">
                <a:solidFill>
                  <a:srgbClr val="0432FF"/>
                </a:solidFill>
                <a:latin typeface="Garamond" panose="02020404030301010803" pitchFamily="18" charset="0"/>
              </a:rPr>
              <a:t>recessione</a:t>
            </a:r>
            <a:r>
              <a:rPr lang="en-US" sz="2600" dirty="0">
                <a:solidFill>
                  <a:srgbClr val="0432FF"/>
                </a:solidFill>
                <a:latin typeface="Garamond" panose="02020404030301010803" pitchFamily="18" charset="0"/>
              </a:rPr>
              <a:t>”, IA </a:t>
            </a:r>
          </a:p>
          <a:p>
            <a:pPr>
              <a:buFont typeface="Arial" panose="020B0604020202020204" pitchFamily="34" charset="0"/>
              <a:buChar char="•"/>
            </a:pPr>
            <a:endParaRPr lang="en-US" dirty="0">
              <a:latin typeface="Garamond" panose="02020404030301010803" pitchFamily="18" charset="0"/>
            </a:endParaRPr>
          </a:p>
          <a:p>
            <a:pPr>
              <a:buFont typeface="Arial" panose="020B0604020202020204" pitchFamily="34" charset="0"/>
              <a:buChar char="•"/>
            </a:pPr>
            <a:endParaRPr lang="en-US" dirty="0">
              <a:latin typeface="Garamond" panose="02020404030301010803" pitchFamily="18" charset="0"/>
            </a:endParaRPr>
          </a:p>
        </p:txBody>
      </p:sp>
      <p:sp>
        <p:nvSpPr>
          <p:cNvPr id="5" name="Segnaposto numero diapositiva 4">
            <a:extLst>
              <a:ext uri="{FF2B5EF4-FFF2-40B4-BE49-F238E27FC236}">
                <a16:creationId xmlns:a16="http://schemas.microsoft.com/office/drawing/2014/main" xmlns="" id="{C914C4BE-5CF3-3286-CED2-55CAA06024C8}"/>
              </a:ext>
            </a:extLst>
          </p:cNvPr>
          <p:cNvSpPr>
            <a:spLocks noGrp="1"/>
          </p:cNvSpPr>
          <p:nvPr>
            <p:ph type="sldNum" sz="quarter" idx="11"/>
          </p:nvPr>
        </p:nvSpPr>
        <p:spPr/>
        <p:txBody>
          <a:bodyPr/>
          <a:lstStyle/>
          <a:p>
            <a:fld id="{2FDC3933-3787-4481-9D6C-BC60DAB014D4}" type="slidenum">
              <a:rPr lang="it-IT" smtClean="0"/>
              <a:pPr/>
              <a:t>3</a:t>
            </a:fld>
            <a:endParaRPr lang="it-IT"/>
          </a:p>
        </p:txBody>
      </p:sp>
      <p:sp>
        <p:nvSpPr>
          <p:cNvPr id="6" name="Segnaposto piè di pagina 3">
            <a:extLst>
              <a:ext uri="{FF2B5EF4-FFF2-40B4-BE49-F238E27FC236}">
                <a16:creationId xmlns:a16="http://schemas.microsoft.com/office/drawing/2014/main" xmlns="" id="{374C899F-D251-C6B8-5DF3-25664364C8A6}"/>
              </a:ext>
            </a:extLst>
          </p:cNvPr>
          <p:cNvSpPr txBox="1">
            <a:spLocks/>
          </p:cNvSpPr>
          <p:nvPr/>
        </p:nvSpPr>
        <p:spPr bwMode="auto">
          <a:xfrm>
            <a:off x="2339752" y="6481763"/>
            <a:ext cx="470716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150755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96084F4-B145-6543-8774-B5CDDF752F49}"/>
              </a:ext>
            </a:extLst>
          </p:cNvPr>
          <p:cNvSpPr>
            <a:spLocks noGrp="1"/>
          </p:cNvSpPr>
          <p:nvPr>
            <p:ph type="title"/>
          </p:nvPr>
        </p:nvSpPr>
        <p:spPr>
          <a:xfrm>
            <a:off x="98867" y="73818"/>
            <a:ext cx="8946265" cy="762272"/>
          </a:xfrm>
        </p:spPr>
        <p:txBody>
          <a:bodyPr/>
          <a:lstStyle/>
          <a:p>
            <a:r>
              <a:rPr lang="it-IT" sz="3600" b="1" dirty="0">
                <a:latin typeface="Baskerville" panose="02020502070401020303" pitchFamily="18" charset="0"/>
                <a:ea typeface="Baskerville" panose="02020502070401020303" pitchFamily="18" charset="0"/>
              </a:rPr>
              <a:t>Copertura del rischio </a:t>
            </a:r>
          </a:p>
        </p:txBody>
      </p:sp>
      <p:sp>
        <p:nvSpPr>
          <p:cNvPr id="3" name="Segnaposto contenuto 2">
            <a:extLst>
              <a:ext uri="{FF2B5EF4-FFF2-40B4-BE49-F238E27FC236}">
                <a16:creationId xmlns:a16="http://schemas.microsoft.com/office/drawing/2014/main" xmlns="" id="{F13B634B-255D-2C4A-A5B3-7FBD015BD069}"/>
              </a:ext>
            </a:extLst>
          </p:cNvPr>
          <p:cNvSpPr>
            <a:spLocks noGrp="1"/>
          </p:cNvSpPr>
          <p:nvPr>
            <p:ph idx="1"/>
          </p:nvPr>
        </p:nvSpPr>
        <p:spPr>
          <a:xfrm>
            <a:off x="98867" y="980729"/>
            <a:ext cx="8946264" cy="5688632"/>
          </a:xfrm>
        </p:spPr>
        <p:txBody>
          <a:bodyPr/>
          <a:lstStyle/>
          <a:p>
            <a:pPr marL="0" indent="0">
              <a:buNone/>
            </a:pPr>
            <a:r>
              <a:rPr lang="it-IT" sz="2800" dirty="0">
                <a:solidFill>
                  <a:srgbClr val="0432FF"/>
                </a:solidFill>
                <a:latin typeface="Baskerville" panose="02020502070401020303" pitchFamily="18" charset="0"/>
                <a:ea typeface="Baskerville" panose="02020502070401020303" pitchFamily="18" charset="0"/>
              </a:rPr>
              <a:t>La storia insegna che forme di tutela delle persone da eventi negativi imprevisti sono nate:</a:t>
            </a:r>
          </a:p>
          <a:p>
            <a:r>
              <a:rPr lang="it-IT" sz="2800" dirty="0">
                <a:solidFill>
                  <a:srgbClr val="0432FF"/>
                </a:solidFill>
                <a:latin typeface="Garamond" panose="02020404030301010803" pitchFamily="18" charset="0"/>
                <a:ea typeface="Baskerville" panose="02020502070401020303" pitchFamily="18" charset="0"/>
              </a:rPr>
              <a:t>nella famiglia  </a:t>
            </a:r>
          </a:p>
          <a:p>
            <a:pPr>
              <a:buFont typeface="Arial" panose="020B0604020202020204" pitchFamily="34" charset="0"/>
              <a:buChar char="•"/>
            </a:pPr>
            <a:r>
              <a:rPr lang="it-IT" sz="2800" dirty="0">
                <a:solidFill>
                  <a:srgbClr val="0432FF"/>
                </a:solidFill>
                <a:latin typeface="Baskerville" panose="02020502070401020303" pitchFamily="18" charset="0"/>
                <a:ea typeface="Baskerville" panose="02020502070401020303" pitchFamily="18" charset="0"/>
              </a:rPr>
              <a:t>dal basso (iniziative comunitarie, organizzazioni operaie, cooperative) </a:t>
            </a:r>
          </a:p>
          <a:p>
            <a:pPr>
              <a:buFont typeface="Arial" panose="020B0604020202020204" pitchFamily="34" charset="0"/>
              <a:buChar char="•"/>
            </a:pPr>
            <a:r>
              <a:rPr lang="it-IT" sz="2800" dirty="0">
                <a:solidFill>
                  <a:srgbClr val="0432FF"/>
                </a:solidFill>
                <a:latin typeface="Baskerville" panose="02020502070401020303" pitchFamily="18" charset="0"/>
                <a:ea typeface="Baskerville" panose="02020502070401020303" pitchFamily="18" charset="0"/>
              </a:rPr>
              <a:t>da iniziative di imprenditori alla ricerca di modelli non conflittuali tra proprietà e lavoratori (per esempio, con la creazione dei villaggi operai) </a:t>
            </a:r>
          </a:p>
          <a:p>
            <a:pPr>
              <a:buFont typeface="Arial" panose="020B0604020202020204" pitchFamily="34" charset="0"/>
              <a:buChar char="•"/>
            </a:pPr>
            <a:r>
              <a:rPr lang="it-IT" sz="2800" dirty="0">
                <a:solidFill>
                  <a:srgbClr val="0432FF"/>
                </a:solidFill>
                <a:latin typeface="Baskerville" panose="02020502070401020303" pitchFamily="18" charset="0"/>
                <a:ea typeface="Baskerville" panose="02020502070401020303" pitchFamily="18" charset="0"/>
              </a:rPr>
              <a:t>soltanto in seguito da scelte politiche motivate dal desiderio delle </a:t>
            </a:r>
            <a:r>
              <a:rPr lang="it-IT" sz="2800" i="1" dirty="0">
                <a:solidFill>
                  <a:srgbClr val="0432FF"/>
                </a:solidFill>
                <a:latin typeface="Baskerville" panose="02020502070401020303" pitchFamily="18" charset="0"/>
                <a:ea typeface="Baskerville" panose="02020502070401020303" pitchFamily="18" charset="0"/>
              </a:rPr>
              <a:t>élites</a:t>
            </a:r>
            <a:r>
              <a:rPr lang="it-IT" sz="2800" dirty="0">
                <a:solidFill>
                  <a:srgbClr val="0432FF"/>
                </a:solidFill>
                <a:latin typeface="Baskerville" panose="02020502070401020303" pitchFamily="18" charset="0"/>
                <a:ea typeface="Baskerville" panose="02020502070401020303" pitchFamily="18" charset="0"/>
              </a:rPr>
              <a:t> di evitare rivolte dagli esiti imprevedibili e dopo la IIGM </a:t>
            </a:r>
            <a:r>
              <a:rPr lang="it-IT" sz="2800" i="1" dirty="0">
                <a:solidFill>
                  <a:srgbClr val="0432FF"/>
                </a:solidFill>
                <a:latin typeface="Baskerville" panose="02020502070401020303" pitchFamily="18" charset="0"/>
                <a:ea typeface="Baskerville" panose="02020502070401020303" pitchFamily="18" charset="0"/>
              </a:rPr>
              <a:t>dall’affermazione dei diritti sociali </a:t>
            </a:r>
          </a:p>
        </p:txBody>
      </p:sp>
      <p:sp>
        <p:nvSpPr>
          <p:cNvPr id="5" name="Segnaposto numero diapositiva 4">
            <a:extLst>
              <a:ext uri="{FF2B5EF4-FFF2-40B4-BE49-F238E27FC236}">
                <a16:creationId xmlns:a16="http://schemas.microsoft.com/office/drawing/2014/main" xmlns="" id="{12FB7AEB-0713-8C46-91BB-2A34F61FA8F8}"/>
              </a:ext>
            </a:extLst>
          </p:cNvPr>
          <p:cNvSpPr>
            <a:spLocks noGrp="1"/>
          </p:cNvSpPr>
          <p:nvPr>
            <p:ph type="sldNum" sz="quarter" idx="11"/>
          </p:nvPr>
        </p:nvSpPr>
        <p:spPr/>
        <p:txBody>
          <a:bodyPr/>
          <a:lstStyle/>
          <a:p>
            <a:fld id="{2FDC3933-3787-4481-9D6C-BC60DAB014D4}" type="slidenum">
              <a:rPr lang="it-IT" smtClean="0"/>
              <a:pPr/>
              <a:t>4</a:t>
            </a:fld>
            <a:endParaRPr lang="it-IT"/>
          </a:p>
        </p:txBody>
      </p:sp>
      <p:sp>
        <p:nvSpPr>
          <p:cNvPr id="4" name="Segnaposto piè di pagina 3">
            <a:extLst>
              <a:ext uri="{FF2B5EF4-FFF2-40B4-BE49-F238E27FC236}">
                <a16:creationId xmlns:a16="http://schemas.microsoft.com/office/drawing/2014/main" xmlns="" id="{CD6F76D7-D111-3E6C-9964-E8368003EA80}"/>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97168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656" y="211215"/>
            <a:ext cx="9553311" cy="1143000"/>
          </a:xfrm>
        </p:spPr>
        <p:txBody>
          <a:bodyPr>
            <a:noAutofit/>
          </a:bodyPr>
          <a:lstStyle/>
          <a:p>
            <a:r>
              <a:rPr lang="it-IT" sz="3600" b="1" dirty="0">
                <a:latin typeface="Baskerville" panose="02020502070401020303" pitchFamily="18" charset="0"/>
                <a:ea typeface="Baskerville" panose="02020502070401020303" pitchFamily="18" charset="0"/>
              </a:rPr>
              <a:t>La sicurezza sociale e i “</a:t>
            </a:r>
            <a:r>
              <a:rPr lang="it-IT" sz="3600" b="1" i="1" dirty="0">
                <a:latin typeface="Baskerville" panose="02020502070401020303" pitchFamily="18" charset="0"/>
                <a:ea typeface="Baskerville" panose="02020502070401020303" pitchFamily="18" charset="0"/>
              </a:rPr>
              <a:t>diritti</a:t>
            </a:r>
            <a:r>
              <a:rPr lang="it-IT" sz="3600" b="1" dirty="0">
                <a:latin typeface="Baskerville" panose="02020502070401020303" pitchFamily="18" charset="0"/>
                <a:ea typeface="Baskerville" panose="02020502070401020303" pitchFamily="18" charset="0"/>
              </a:rPr>
              <a:t>”</a:t>
            </a:r>
            <a:r>
              <a:rPr lang="it-IT" sz="3600" b="1" dirty="0">
                <a:solidFill>
                  <a:srgbClr val="FF0000"/>
                </a:solidFill>
                <a:latin typeface="Baskerville" panose="02020502070401020303" pitchFamily="18" charset="0"/>
                <a:ea typeface="Baskerville" panose="02020502070401020303" pitchFamily="18" charset="0"/>
              </a:rPr>
              <a:t> </a:t>
            </a:r>
          </a:p>
        </p:txBody>
      </p:sp>
      <p:sp>
        <p:nvSpPr>
          <p:cNvPr id="3" name="Segnaposto contenuto 2"/>
          <p:cNvSpPr>
            <a:spLocks noGrp="1"/>
          </p:cNvSpPr>
          <p:nvPr>
            <p:ph idx="1"/>
          </p:nvPr>
        </p:nvSpPr>
        <p:spPr>
          <a:xfrm>
            <a:off x="251520" y="1354216"/>
            <a:ext cx="8568952" cy="4771948"/>
          </a:xfrm>
        </p:spPr>
        <p:txBody>
          <a:bodyPr>
            <a:normAutofit fontScale="85000" lnSpcReduction="20000"/>
          </a:bodyPr>
          <a:lstStyle/>
          <a:p>
            <a:pPr marL="0" indent="0">
              <a:buNone/>
            </a:pPr>
            <a:r>
              <a:rPr lang="it-IT" b="1" dirty="0">
                <a:solidFill>
                  <a:srgbClr val="0432FF"/>
                </a:solidFill>
                <a:latin typeface="Baskerville" panose="02020502070401020303" pitchFamily="18" charset="0"/>
                <a:ea typeface="Baskerville" panose="02020502070401020303" pitchFamily="18" charset="0"/>
              </a:rPr>
              <a:t>La sicurezza sociale </a:t>
            </a:r>
            <a:r>
              <a:rPr lang="it-IT" dirty="0">
                <a:solidFill>
                  <a:srgbClr val="0432FF"/>
                </a:solidFill>
                <a:latin typeface="Baskerville" panose="02020502070401020303" pitchFamily="18" charset="0"/>
                <a:ea typeface="Baskerville" panose="02020502070401020303" pitchFamily="18" charset="0"/>
              </a:rPr>
              <a:t>trova fondamento nell’art. 22 della dichiarazione universale dei diritto dell’uomo: </a:t>
            </a:r>
            <a:endParaRPr lang="en-US" dirty="0">
              <a:solidFill>
                <a:srgbClr val="0432FF"/>
              </a:solidFill>
              <a:latin typeface="Baskerville" panose="02020502070401020303" pitchFamily="18" charset="0"/>
              <a:ea typeface="Baskerville" panose="02020502070401020303" pitchFamily="18" charset="0"/>
            </a:endParaRPr>
          </a:p>
          <a:p>
            <a:pPr marL="0" indent="0">
              <a:spcBef>
                <a:spcPts val="1800"/>
              </a:spcBef>
              <a:buNone/>
            </a:pPr>
            <a:r>
              <a:rPr lang="en-US" dirty="0">
                <a:solidFill>
                  <a:srgbClr val="0432FF"/>
                </a:solidFill>
                <a:latin typeface="Baskerville" panose="02020502070401020303" pitchFamily="18" charset="0"/>
                <a:ea typeface="Baskerville" panose="02020502070401020303" pitchFamily="18" charset="0"/>
              </a:rPr>
              <a:t> “</a:t>
            </a:r>
            <a:r>
              <a:rPr lang="en-US" i="1" dirty="0">
                <a:solidFill>
                  <a:srgbClr val="0432FF"/>
                </a:solidFill>
                <a:latin typeface="Baskerville" panose="02020502070401020303" pitchFamily="18" charset="0"/>
                <a:ea typeface="Baskerville" panose="02020502070401020303" pitchFamily="18" charset="0"/>
              </a:rPr>
              <a:t>Everyone, as a member of society, has the right to social security and is entitled to realization, through national effort and international co-operation and in accordance with the organization and resources of each State, of the </a:t>
            </a:r>
            <a:r>
              <a:rPr lang="en-US" i="1" dirty="0">
                <a:solidFill>
                  <a:srgbClr val="0432FF"/>
                </a:solidFill>
                <a:latin typeface="Baskerville" panose="02020502070401020303" pitchFamily="18" charset="0"/>
                <a:ea typeface="Baskerville" panose="02020502070401020303" pitchFamily="18" charset="0"/>
                <a:hlinkClick r:id="rId2" tooltip="Economic, social and cultural rights">
                  <a:extLst>
                    <a:ext uri="{A12FA001-AC4F-418D-AE19-62706E023703}">
                      <ahyp:hlinkClr xmlns:ahyp="http://schemas.microsoft.com/office/drawing/2018/hyperlinkcolor" xmlns="" val="tx"/>
                    </a:ext>
                  </a:extLst>
                </a:hlinkClick>
              </a:rPr>
              <a:t>economic, social and cultural rights</a:t>
            </a:r>
            <a:r>
              <a:rPr lang="en-US" i="1" dirty="0">
                <a:solidFill>
                  <a:srgbClr val="0432FF"/>
                </a:solidFill>
                <a:latin typeface="Baskerville" panose="02020502070401020303" pitchFamily="18" charset="0"/>
                <a:ea typeface="Baskerville" panose="02020502070401020303" pitchFamily="18" charset="0"/>
              </a:rPr>
              <a:t> indispensable for his </a:t>
            </a:r>
            <a:r>
              <a:rPr lang="en-US" i="1" dirty="0">
                <a:solidFill>
                  <a:srgbClr val="0432FF"/>
                </a:solidFill>
                <a:latin typeface="Baskerville" panose="02020502070401020303" pitchFamily="18" charset="0"/>
                <a:ea typeface="Baskerville" panose="02020502070401020303" pitchFamily="18" charset="0"/>
                <a:hlinkClick r:id="rId3" tooltip="Human dignity">
                  <a:extLst>
                    <a:ext uri="{A12FA001-AC4F-418D-AE19-62706E023703}">
                      <ahyp:hlinkClr xmlns:ahyp="http://schemas.microsoft.com/office/drawing/2018/hyperlinkcolor" xmlns="" val="tx"/>
                    </a:ext>
                  </a:extLst>
                </a:hlinkClick>
              </a:rPr>
              <a:t>dignity</a:t>
            </a:r>
            <a:r>
              <a:rPr lang="en-US" i="1" dirty="0">
                <a:solidFill>
                  <a:srgbClr val="0432FF"/>
                </a:solidFill>
                <a:latin typeface="Baskerville" panose="02020502070401020303" pitchFamily="18" charset="0"/>
                <a:ea typeface="Baskerville" panose="02020502070401020303" pitchFamily="18" charset="0"/>
              </a:rPr>
              <a:t> and the free development of his personality”. </a:t>
            </a:r>
            <a:endParaRPr lang="en-US" dirty="0">
              <a:solidFill>
                <a:srgbClr val="0432FF"/>
              </a:solidFill>
              <a:latin typeface="Baskerville" panose="02020502070401020303" pitchFamily="18" charset="0"/>
              <a:ea typeface="Baskerville" panose="02020502070401020303" pitchFamily="18" charset="0"/>
            </a:endParaRPr>
          </a:p>
          <a:p>
            <a:pPr marL="0" indent="0">
              <a:spcBef>
                <a:spcPts val="1800"/>
              </a:spcBef>
              <a:buNone/>
            </a:pPr>
            <a:r>
              <a:rPr lang="en-US" i="1" dirty="0">
                <a:solidFill>
                  <a:srgbClr val="0432FF"/>
                </a:solidFill>
                <a:latin typeface="Baskerville" panose="02020502070401020303" pitchFamily="18" charset="0"/>
                <a:ea typeface="Baskerville" panose="02020502070401020303" pitchFamily="18" charset="0"/>
              </a:rPr>
              <a:t>"The society in which you live should help you to develop and to make the most of all the advantages (culture, work, social welfare) which are offered to you and to all the men and women in your country. "</a:t>
            </a:r>
            <a:endParaRPr lang="it-IT" i="1" dirty="0">
              <a:solidFill>
                <a:srgbClr val="0432FF"/>
              </a:solidFill>
              <a:latin typeface="Baskerville" panose="02020502070401020303" pitchFamily="18" charset="0"/>
              <a:ea typeface="Baskerville" panose="02020502070401020303" pitchFamily="18" charset="0"/>
            </a:endParaRPr>
          </a:p>
        </p:txBody>
      </p:sp>
      <p:sp>
        <p:nvSpPr>
          <p:cNvPr id="4" name="Segnaposto piè di pagina 3">
            <a:extLst>
              <a:ext uri="{FF2B5EF4-FFF2-40B4-BE49-F238E27FC236}">
                <a16:creationId xmlns:a16="http://schemas.microsoft.com/office/drawing/2014/main" xmlns="" id="{26D03F72-AEBB-DA18-4213-A39B88B4C6BA}"/>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138100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numero diapositiva 4"/>
          <p:cNvSpPr>
            <a:spLocks noGrp="1"/>
          </p:cNvSpPr>
          <p:nvPr>
            <p:ph type="sldNum" sz="quarter" idx="11"/>
          </p:nvPr>
        </p:nvSpPr>
        <p:spPr>
          <a:noFill/>
        </p:spPr>
        <p:txBody>
          <a:bodyPr/>
          <a:lstStyle/>
          <a:p>
            <a:fld id="{E4BDFE36-7C21-4780-88FD-CC6AA31EAB36}" type="slidenum">
              <a:rPr lang="it-IT"/>
              <a:pPr/>
              <a:t>6</a:t>
            </a:fld>
            <a:endParaRPr lang="it-IT"/>
          </a:p>
        </p:txBody>
      </p:sp>
      <p:sp>
        <p:nvSpPr>
          <p:cNvPr id="23554" name="Rectangle 2"/>
          <p:cNvSpPr>
            <a:spLocks noGrp="1" noChangeArrowheads="1"/>
          </p:cNvSpPr>
          <p:nvPr>
            <p:ph type="title"/>
          </p:nvPr>
        </p:nvSpPr>
        <p:spPr>
          <a:xfrm>
            <a:off x="-288540" y="202745"/>
            <a:ext cx="9721080" cy="893572"/>
          </a:xfrm>
        </p:spPr>
        <p:txBody>
          <a:bodyPr>
            <a:normAutofit fontScale="90000"/>
          </a:bodyPr>
          <a:lstStyle/>
          <a:p>
            <a:pPr algn="ctr" eaLnBrk="1" hangingPunct="1"/>
            <a:r>
              <a:rPr lang="en-US" dirty="0">
                <a:solidFill>
                  <a:srgbClr val="BA003C"/>
                </a:solidFill>
                <a:latin typeface="Baskerville" panose="02020502070401020303" pitchFamily="18" charset="0"/>
                <a:ea typeface="Baskerville" panose="02020502070401020303" pitchFamily="18" charset="0"/>
              </a:rPr>
              <a:t>Diversi </a:t>
            </a:r>
            <a:r>
              <a:rPr lang="en-US" dirty="0" err="1">
                <a:solidFill>
                  <a:srgbClr val="BA003C"/>
                </a:solidFill>
                <a:latin typeface="Baskerville" panose="02020502070401020303" pitchFamily="18" charset="0"/>
                <a:ea typeface="Baskerville" panose="02020502070401020303" pitchFamily="18" charset="0"/>
              </a:rPr>
              <a:t>modelli</a:t>
            </a:r>
            <a:r>
              <a:rPr lang="en-US" dirty="0">
                <a:solidFill>
                  <a:srgbClr val="BA003C"/>
                </a:solidFill>
                <a:latin typeface="Baskerville" panose="02020502070401020303" pitchFamily="18" charset="0"/>
                <a:ea typeface="Baskerville" panose="02020502070401020303" pitchFamily="18" charset="0"/>
              </a:rPr>
              <a:t> di Welfare</a:t>
            </a:r>
            <a:br>
              <a:rPr lang="en-US" dirty="0">
                <a:solidFill>
                  <a:srgbClr val="BA003C"/>
                </a:solidFill>
                <a:latin typeface="Baskerville" panose="02020502070401020303" pitchFamily="18" charset="0"/>
                <a:ea typeface="Baskerville" panose="02020502070401020303" pitchFamily="18" charset="0"/>
              </a:rPr>
            </a:br>
            <a:r>
              <a:rPr lang="en-US" sz="4000" dirty="0" err="1">
                <a:solidFill>
                  <a:srgbClr val="BA003C"/>
                </a:solidFill>
                <a:latin typeface="Garamond" panose="02020404030301010803" pitchFamily="18" charset="0"/>
                <a:ea typeface="Baskerville" panose="02020502070401020303" pitchFamily="18" charset="0"/>
              </a:rPr>
              <a:t>Bismark</a:t>
            </a:r>
            <a:r>
              <a:rPr lang="en-US" sz="4000" dirty="0">
                <a:solidFill>
                  <a:srgbClr val="BA003C"/>
                </a:solidFill>
                <a:latin typeface="Garamond" panose="02020404030301010803" pitchFamily="18" charset="0"/>
                <a:ea typeface="ＭＳ Ｐゴシック"/>
              </a:rPr>
              <a:t> </a:t>
            </a:r>
            <a:r>
              <a:rPr lang="en-US" sz="4000" dirty="0">
                <a:solidFill>
                  <a:srgbClr val="BA003C"/>
                </a:solidFill>
                <a:latin typeface="Garamond" panose="02020404030301010803" pitchFamily="18" charset="0"/>
                <a:ea typeface="Baskerville" panose="02020502070401020303" pitchFamily="18" charset="0"/>
              </a:rPr>
              <a:t>vs Beveridge</a:t>
            </a:r>
          </a:p>
        </p:txBody>
      </p:sp>
      <p:sp>
        <p:nvSpPr>
          <p:cNvPr id="23555" name="Rectangle 3"/>
          <p:cNvSpPr>
            <a:spLocks noGrp="1" noChangeArrowheads="1"/>
          </p:cNvSpPr>
          <p:nvPr>
            <p:ph type="body" idx="1"/>
          </p:nvPr>
        </p:nvSpPr>
        <p:spPr>
          <a:xfrm>
            <a:off x="107505" y="1628799"/>
            <a:ext cx="8856984" cy="4852963"/>
          </a:xfrm>
        </p:spPr>
        <p:txBody>
          <a:bodyPr>
            <a:noAutofit/>
          </a:bodyPr>
          <a:lstStyle/>
          <a:p>
            <a:pPr eaLnBrk="1" hangingPunct="1">
              <a:lnSpc>
                <a:spcPct val="90000"/>
              </a:lnSpc>
              <a:spcBef>
                <a:spcPts val="1872"/>
              </a:spcBef>
              <a:buFont typeface="Wingdings" pitchFamily="2" charset="2"/>
              <a:buChar char="Ø"/>
            </a:pPr>
            <a:r>
              <a:rPr lang="en-US" sz="2800" i="1" dirty="0" err="1">
                <a:solidFill>
                  <a:srgbClr val="FF0000"/>
                </a:solidFill>
                <a:latin typeface="Baskerville" panose="02020502070401020303" pitchFamily="18" charset="0"/>
                <a:ea typeface="Baskerville" panose="02020502070401020303" pitchFamily="18" charset="0"/>
              </a:rPr>
              <a:t>Bismarkian</a:t>
            </a:r>
            <a:r>
              <a:rPr lang="it-IT" sz="2800" i="1" dirty="0">
                <a:solidFill>
                  <a:srgbClr val="FF0000"/>
                </a:solidFill>
                <a:latin typeface="Baskerville" panose="02020502070401020303" pitchFamily="18" charset="0"/>
                <a:ea typeface="Baskerville" panose="02020502070401020303" pitchFamily="18" charset="0"/>
              </a:rPr>
              <a:t>o</a:t>
            </a:r>
            <a:r>
              <a:rPr lang="it-IT" sz="2800" i="1" dirty="0">
                <a:solidFill>
                  <a:srgbClr val="0432FF"/>
                </a:solidFill>
                <a:latin typeface="Baskerville" panose="02020502070401020303" pitchFamily="18" charset="0"/>
                <a:ea typeface="Baskerville" panose="02020502070401020303" pitchFamily="18" charset="0"/>
              </a:rPr>
              <a:t> </a:t>
            </a:r>
            <a:r>
              <a:rPr lang="it-IT" sz="2800" dirty="0">
                <a:solidFill>
                  <a:srgbClr val="0432FF"/>
                </a:solidFill>
                <a:latin typeface="Baskerville" panose="02020502070401020303" pitchFamily="18" charset="0"/>
                <a:ea typeface="Baskerville" panose="02020502070401020303" pitchFamily="18" charset="0"/>
              </a:rPr>
              <a:t>(</a:t>
            </a:r>
            <a:r>
              <a:rPr lang="it-IT" sz="2800" i="1" dirty="0">
                <a:solidFill>
                  <a:srgbClr val="0432FF"/>
                </a:solidFill>
                <a:latin typeface="Baskerville" panose="02020502070401020303" pitchFamily="18" charset="0"/>
                <a:ea typeface="Baskerville" panose="02020502070401020303" pitchFamily="18" charset="0"/>
              </a:rPr>
              <a:t>Europa continentale</a:t>
            </a:r>
            <a:r>
              <a:rPr lang="it-IT" sz="2800" dirty="0">
                <a:solidFill>
                  <a:srgbClr val="0432FF"/>
                </a:solidFill>
                <a:latin typeface="Baskerville" panose="02020502070401020303" pitchFamily="18" charset="0"/>
                <a:ea typeface="Baskerville" panose="02020502070401020303" pitchFamily="18" charset="0"/>
              </a:rPr>
              <a:t>)</a:t>
            </a:r>
            <a:r>
              <a:rPr lang="en-US" sz="2800" dirty="0">
                <a:solidFill>
                  <a:srgbClr val="0432FF"/>
                </a:solidFill>
                <a:latin typeface="Baskerville" panose="02020502070401020303" pitchFamily="18" charset="0"/>
                <a:ea typeface="Baskerville" panose="02020502070401020303" pitchFamily="18" charset="0"/>
              </a:rPr>
              <a:t>: </a:t>
            </a:r>
            <a:r>
              <a:rPr lang="it-IT" sz="2800" dirty="0">
                <a:solidFill>
                  <a:srgbClr val="0432FF"/>
                </a:solidFill>
                <a:latin typeface="Baskerville" panose="02020502070401020303" pitchFamily="18" charset="0"/>
                <a:ea typeface="Baskerville" panose="02020502070401020303" pitchFamily="18" charset="0"/>
              </a:rPr>
              <a:t>benefici sono correlati più o meno strettamente ai contributi versati, a loro volta più simili a risparmio forzoso che a tassazione;</a:t>
            </a:r>
          </a:p>
          <a:p>
            <a:pPr eaLnBrk="1" hangingPunct="1">
              <a:lnSpc>
                <a:spcPct val="90000"/>
              </a:lnSpc>
              <a:spcBef>
                <a:spcPts val="1872"/>
              </a:spcBef>
              <a:buFont typeface="Wingdings" pitchFamily="2" charset="2"/>
              <a:buChar char="Ø"/>
            </a:pPr>
            <a:r>
              <a:rPr lang="en-US" sz="2800" i="1" dirty="0" err="1">
                <a:solidFill>
                  <a:srgbClr val="FF0000"/>
                </a:solidFill>
                <a:latin typeface="Baskerville" panose="02020502070401020303" pitchFamily="18" charset="0"/>
                <a:ea typeface="Baskerville" panose="02020502070401020303" pitchFamily="18" charset="0"/>
              </a:rPr>
              <a:t>Beverdigean</a:t>
            </a:r>
            <a:r>
              <a:rPr lang="it-IT" sz="2800" i="1" dirty="0">
                <a:solidFill>
                  <a:srgbClr val="FF0000"/>
                </a:solidFill>
                <a:latin typeface="Baskerville" panose="02020502070401020303" pitchFamily="18" charset="0"/>
                <a:ea typeface="Baskerville" panose="02020502070401020303" pitchFamily="18" charset="0"/>
              </a:rPr>
              <a:t>o </a:t>
            </a:r>
            <a:r>
              <a:rPr lang="it-IT" sz="2800" dirty="0">
                <a:solidFill>
                  <a:srgbClr val="0432FF"/>
                </a:solidFill>
                <a:latin typeface="Baskerville" panose="02020502070401020303" pitchFamily="18" charset="0"/>
                <a:ea typeface="Baskerville" panose="02020502070401020303" pitchFamily="18" charset="0"/>
              </a:rPr>
              <a:t>(</a:t>
            </a:r>
            <a:r>
              <a:rPr lang="it-IT" sz="2800" i="1" dirty="0">
                <a:solidFill>
                  <a:srgbClr val="0432FF"/>
                </a:solidFill>
                <a:latin typeface="Baskerville" panose="02020502070401020303" pitchFamily="18" charset="0"/>
                <a:ea typeface="Baskerville" panose="02020502070401020303" pitchFamily="18" charset="0"/>
              </a:rPr>
              <a:t>Paesi anglosassoni</a:t>
            </a:r>
            <a:r>
              <a:rPr lang="it-IT" sz="2800" dirty="0">
                <a:solidFill>
                  <a:srgbClr val="0432FF"/>
                </a:solidFill>
                <a:latin typeface="Baskerville" panose="02020502070401020303" pitchFamily="18" charset="0"/>
                <a:ea typeface="Baskerville" panose="02020502070401020303" pitchFamily="18" charset="0"/>
              </a:rPr>
              <a:t>)</a:t>
            </a:r>
            <a:r>
              <a:rPr lang="en-US" sz="2800" dirty="0">
                <a:solidFill>
                  <a:srgbClr val="0432FF"/>
                </a:solidFill>
                <a:latin typeface="Baskerville" panose="02020502070401020303" pitchFamily="18" charset="0"/>
                <a:ea typeface="Baskerville" panose="02020502070401020303" pitchFamily="18" charset="0"/>
              </a:rPr>
              <a:t>: </a:t>
            </a:r>
            <a:r>
              <a:rPr lang="it-IT" sz="2800" dirty="0">
                <a:solidFill>
                  <a:srgbClr val="0432FF"/>
                </a:solidFill>
                <a:latin typeface="Baskerville" panose="02020502070401020303" pitchFamily="18" charset="0"/>
                <a:ea typeface="Baskerville" panose="02020502070401020303" pitchFamily="18" charset="0"/>
              </a:rPr>
              <a:t>correlazione blanda tra contributi e prestazioni; nulla nel caso in cui il diritto al beneficio dipenda da cittadinanza/residenza e non dalle imposte o dai contributi versati;</a:t>
            </a:r>
          </a:p>
          <a:p>
            <a:pPr eaLnBrk="1" hangingPunct="1">
              <a:lnSpc>
                <a:spcPct val="90000"/>
              </a:lnSpc>
              <a:spcBef>
                <a:spcPts val="1872"/>
              </a:spcBef>
              <a:buFont typeface="Wingdings" pitchFamily="2" charset="2"/>
              <a:buChar char="Ø"/>
            </a:pPr>
            <a:r>
              <a:rPr lang="it-IT" sz="2800" i="1" dirty="0">
                <a:solidFill>
                  <a:srgbClr val="0432FF"/>
                </a:solidFill>
                <a:latin typeface="Baskerville" panose="02020502070401020303" pitchFamily="18" charset="0"/>
                <a:ea typeface="Baskerville" panose="02020502070401020303" pitchFamily="18" charset="0"/>
              </a:rPr>
              <a:t>In pratica</a:t>
            </a:r>
            <a:r>
              <a:rPr lang="it-IT" sz="2800" dirty="0">
                <a:solidFill>
                  <a:srgbClr val="0432FF"/>
                </a:solidFill>
                <a:latin typeface="Baskerville" panose="02020502070401020303" pitchFamily="18" charset="0"/>
                <a:ea typeface="Baskerville" panose="02020502070401020303" pitchFamily="18" charset="0"/>
              </a:rPr>
              <a:t>, </a:t>
            </a:r>
            <a:r>
              <a:rPr lang="it-IT" sz="2800" i="1" dirty="0">
                <a:solidFill>
                  <a:srgbClr val="0432FF"/>
                </a:solidFill>
                <a:latin typeface="Baskerville" panose="02020502070401020303" pitchFamily="18" charset="0"/>
                <a:ea typeface="Baskerville" panose="02020502070401020303" pitchFamily="18" charset="0"/>
              </a:rPr>
              <a:t>tutti sono un misto di assicurazione e di redistribuzione (conta molto la trasparenza)</a:t>
            </a:r>
            <a:endParaRPr lang="en-US" altLang="ja-JP" sz="2800" i="1" dirty="0">
              <a:solidFill>
                <a:srgbClr val="0432FF"/>
              </a:solidFill>
              <a:latin typeface="Baskerville" panose="02020502070401020303" pitchFamily="18" charset="0"/>
              <a:ea typeface="Baskerville" panose="02020502070401020303" pitchFamily="18" charset="0"/>
            </a:endParaRPr>
          </a:p>
        </p:txBody>
      </p:sp>
      <p:sp>
        <p:nvSpPr>
          <p:cNvPr id="2" name="Segnaposto piè di pagina 3">
            <a:extLst>
              <a:ext uri="{FF2B5EF4-FFF2-40B4-BE49-F238E27FC236}">
                <a16:creationId xmlns:a16="http://schemas.microsoft.com/office/drawing/2014/main" xmlns="" id="{CF58A772-02C4-CA25-4A48-4E6877B54422}"/>
              </a:ext>
            </a:extLst>
          </p:cNvPr>
          <p:cNvSpPr>
            <a:spLocks noGrp="1"/>
          </p:cNvSpPr>
          <p:nvPr>
            <p:ph type="ftr" sz="quarter" idx="10"/>
          </p:nvPr>
        </p:nvSpPr>
        <p:spPr>
          <a:xfrm>
            <a:off x="2339752" y="6252411"/>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60220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48580" y="116632"/>
            <a:ext cx="10441160" cy="1015663"/>
          </a:xfrm>
          <a:prstGeom prst="rect">
            <a:avLst/>
          </a:prstGeom>
          <a:noFill/>
        </p:spPr>
        <p:txBody>
          <a:bodyPr wrap="square" rtlCol="0">
            <a:spAutoFit/>
          </a:bodyPr>
          <a:lstStyle/>
          <a:p>
            <a:pPr algn="ctr">
              <a:spcBef>
                <a:spcPts val="0"/>
              </a:spcBef>
            </a:pPr>
            <a:r>
              <a:rPr lang="en-US" sz="3200" b="1" dirty="0">
                <a:solidFill>
                  <a:srgbClr val="FF0000"/>
                </a:solidFill>
                <a:latin typeface="Garamond"/>
                <a:cs typeface="Garamond"/>
              </a:rPr>
              <a:t>Il </a:t>
            </a:r>
            <a:r>
              <a:rPr lang="en-US" sz="3200" b="1" dirty="0" err="1">
                <a:solidFill>
                  <a:srgbClr val="FF0000"/>
                </a:solidFill>
                <a:latin typeface="Garamond"/>
                <a:cs typeface="Garamond"/>
              </a:rPr>
              <a:t>debito</a:t>
            </a:r>
            <a:r>
              <a:rPr lang="en-US" sz="3200" b="1" dirty="0">
                <a:solidFill>
                  <a:srgbClr val="FF0000"/>
                </a:solidFill>
                <a:latin typeface="Garamond"/>
                <a:cs typeface="Garamond"/>
              </a:rPr>
              <a:t> </a:t>
            </a:r>
            <a:r>
              <a:rPr lang="en-US" sz="3200" b="1" dirty="0" err="1">
                <a:solidFill>
                  <a:srgbClr val="FF0000"/>
                </a:solidFill>
                <a:latin typeface="Garamond"/>
                <a:cs typeface="Garamond"/>
              </a:rPr>
              <a:t>intellettuale</a:t>
            </a:r>
            <a:r>
              <a:rPr lang="en-US" sz="3200" b="1" dirty="0">
                <a:solidFill>
                  <a:srgbClr val="FF0000"/>
                </a:solidFill>
                <a:latin typeface="Garamond"/>
                <a:cs typeface="Garamond"/>
              </a:rPr>
              <a:t> </a:t>
            </a:r>
            <a:r>
              <a:rPr lang="en-US" sz="3200" b="1" dirty="0" err="1">
                <a:solidFill>
                  <a:srgbClr val="FF0000"/>
                </a:solidFill>
                <a:latin typeface="Garamond"/>
                <a:cs typeface="Garamond"/>
              </a:rPr>
              <a:t>nei</a:t>
            </a:r>
            <a:r>
              <a:rPr lang="en-US" sz="3200" b="1" dirty="0">
                <a:solidFill>
                  <a:srgbClr val="FF0000"/>
                </a:solidFill>
                <a:latin typeface="Garamond"/>
                <a:cs typeface="Garamond"/>
              </a:rPr>
              <a:t> </a:t>
            </a:r>
            <a:r>
              <a:rPr lang="en-US" sz="3200" b="1" dirty="0" err="1">
                <a:solidFill>
                  <a:srgbClr val="FF0000"/>
                </a:solidFill>
                <a:latin typeface="Garamond"/>
                <a:cs typeface="Garamond"/>
              </a:rPr>
              <a:t>confronti</a:t>
            </a:r>
            <a:r>
              <a:rPr lang="en-US" sz="3200" b="1" dirty="0">
                <a:solidFill>
                  <a:srgbClr val="FF0000"/>
                </a:solidFill>
                <a:latin typeface="Garamond"/>
                <a:cs typeface="Garamond"/>
              </a:rPr>
              <a:t> di W. </a:t>
            </a:r>
            <a:r>
              <a:rPr lang="en-US" sz="3200" b="1" dirty="0" err="1">
                <a:solidFill>
                  <a:srgbClr val="FF0000"/>
                </a:solidFill>
                <a:latin typeface="Garamond"/>
                <a:cs typeface="Garamond"/>
              </a:rPr>
              <a:t>Beveridge</a:t>
            </a:r>
            <a:r>
              <a:rPr lang="en-US" sz="3200" b="1" dirty="0">
                <a:solidFill>
                  <a:srgbClr val="FF0000"/>
                </a:solidFill>
                <a:latin typeface="Garamond"/>
                <a:cs typeface="Garamond"/>
              </a:rPr>
              <a:t>, </a:t>
            </a:r>
          </a:p>
          <a:p>
            <a:pPr algn="ctr">
              <a:spcBef>
                <a:spcPts val="0"/>
              </a:spcBef>
            </a:pPr>
            <a:r>
              <a:rPr lang="en-US" sz="2800" b="1" dirty="0">
                <a:solidFill>
                  <a:srgbClr val="FF0000"/>
                </a:solidFill>
                <a:latin typeface="Garamond"/>
                <a:cs typeface="Garamond"/>
              </a:rPr>
              <a:t>primo </a:t>
            </a:r>
            <a:r>
              <a:rPr lang="en-US" sz="2800" b="1" dirty="0" err="1">
                <a:solidFill>
                  <a:srgbClr val="FF0000"/>
                </a:solidFill>
                <a:latin typeface="Garamond"/>
                <a:cs typeface="Garamond"/>
              </a:rPr>
              <a:t>architetto</a:t>
            </a:r>
            <a:r>
              <a:rPr lang="en-US" sz="2800" b="1" dirty="0">
                <a:solidFill>
                  <a:srgbClr val="FF0000"/>
                </a:solidFill>
                <a:latin typeface="Garamond"/>
                <a:cs typeface="Garamond"/>
              </a:rPr>
              <a:t> del welfare state</a:t>
            </a:r>
          </a:p>
        </p:txBody>
      </p:sp>
      <p:pic>
        <p:nvPicPr>
          <p:cNvPr id="4" name="Immagine 3"/>
          <p:cNvPicPr>
            <a:picLocks noChangeAspect="1"/>
          </p:cNvPicPr>
          <p:nvPr/>
        </p:nvPicPr>
        <p:blipFill>
          <a:blip r:embed="rId2" cstate="print"/>
          <a:stretch>
            <a:fillRect/>
          </a:stretch>
        </p:blipFill>
        <p:spPr>
          <a:xfrm>
            <a:off x="497358" y="1484784"/>
            <a:ext cx="3100619" cy="4032448"/>
          </a:xfrm>
          <a:prstGeom prst="rect">
            <a:avLst/>
          </a:prstGeom>
        </p:spPr>
      </p:pic>
      <p:pic>
        <p:nvPicPr>
          <p:cNvPr id="5" name="Immagine 4"/>
          <p:cNvPicPr>
            <a:picLocks noChangeAspect="1"/>
          </p:cNvPicPr>
          <p:nvPr/>
        </p:nvPicPr>
        <p:blipFill>
          <a:blip r:embed="rId3" cstate="print"/>
          <a:stretch>
            <a:fillRect/>
          </a:stretch>
        </p:blipFill>
        <p:spPr>
          <a:xfrm>
            <a:off x="3961849" y="1504860"/>
            <a:ext cx="1584176" cy="2473187"/>
          </a:xfrm>
          <a:prstGeom prst="rect">
            <a:avLst/>
          </a:prstGeom>
        </p:spPr>
      </p:pic>
      <p:sp>
        <p:nvSpPr>
          <p:cNvPr id="6" name="Slide Number Placeholder 5"/>
          <p:cNvSpPr>
            <a:spLocks noGrp="1"/>
          </p:cNvSpPr>
          <p:nvPr>
            <p:ph type="sldNum" sz="quarter" idx="11"/>
          </p:nvPr>
        </p:nvSpPr>
        <p:spPr/>
        <p:txBody>
          <a:bodyPr/>
          <a:lstStyle/>
          <a:p>
            <a:fld id="{C9931AA2-4F8E-4196-B7FF-59DA4E4474D3}" type="slidenum">
              <a:rPr lang="it-IT" smtClean="0"/>
              <a:pPr/>
              <a:t>7</a:t>
            </a:fld>
            <a:endParaRPr lang="it-IT"/>
          </a:p>
        </p:txBody>
      </p:sp>
      <p:pic>
        <p:nvPicPr>
          <p:cNvPr id="7" name="Immagine 1"/>
          <p:cNvPicPr>
            <a:picLocks noChangeAspect="1"/>
          </p:cNvPicPr>
          <p:nvPr/>
        </p:nvPicPr>
        <p:blipFill>
          <a:blip r:embed="rId4" cstate="print"/>
          <a:stretch>
            <a:fillRect/>
          </a:stretch>
        </p:blipFill>
        <p:spPr>
          <a:xfrm>
            <a:off x="4572001" y="3957971"/>
            <a:ext cx="4392488" cy="2900029"/>
          </a:xfrm>
          <a:prstGeom prst="rect">
            <a:avLst/>
          </a:prstGeom>
        </p:spPr>
      </p:pic>
      <p:sp>
        <p:nvSpPr>
          <p:cNvPr id="8" name="CasellaDiTesto 7">
            <a:extLst>
              <a:ext uri="{FF2B5EF4-FFF2-40B4-BE49-F238E27FC236}">
                <a16:creationId xmlns:a16="http://schemas.microsoft.com/office/drawing/2014/main" xmlns="" id="{5A4F40C6-2B34-29D6-2F42-46D41F258879}"/>
              </a:ext>
            </a:extLst>
          </p:cNvPr>
          <p:cNvSpPr txBox="1"/>
          <p:nvPr/>
        </p:nvSpPr>
        <p:spPr>
          <a:xfrm>
            <a:off x="5724128" y="3492904"/>
            <a:ext cx="936104" cy="369332"/>
          </a:xfrm>
          <a:prstGeom prst="rect">
            <a:avLst/>
          </a:prstGeom>
          <a:noFill/>
        </p:spPr>
        <p:txBody>
          <a:bodyPr wrap="square" rtlCol="0">
            <a:spAutoFit/>
          </a:bodyPr>
          <a:lstStyle/>
          <a:p>
            <a:r>
              <a:rPr lang="en-US" dirty="0"/>
              <a:t>(1944)</a:t>
            </a:r>
          </a:p>
        </p:txBody>
      </p:sp>
      <p:sp>
        <p:nvSpPr>
          <p:cNvPr id="9" name="Segnaposto piè di pagina 3">
            <a:extLst>
              <a:ext uri="{FF2B5EF4-FFF2-40B4-BE49-F238E27FC236}">
                <a16:creationId xmlns:a16="http://schemas.microsoft.com/office/drawing/2014/main" xmlns="" id="{2921745C-AC82-793B-2C16-51DC6EB60E00}"/>
              </a:ext>
            </a:extLst>
          </p:cNvPr>
          <p:cNvSpPr>
            <a:spLocks noGrp="1"/>
          </p:cNvSpPr>
          <p:nvPr>
            <p:ph type="ftr" sz="quarter" idx="10"/>
          </p:nvPr>
        </p:nvSpPr>
        <p:spPr>
          <a:xfrm>
            <a:off x="-7132" y="6415868"/>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188045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C9931AA2-4F8E-4196-B7FF-59DA4E4474D3}" type="slidenum">
              <a:rPr lang="it-IT" smtClean="0"/>
              <a:pPr/>
              <a:t>8</a:t>
            </a:fld>
            <a:endParaRPr lang="it-IT"/>
          </a:p>
        </p:txBody>
      </p:sp>
      <p:sp>
        <p:nvSpPr>
          <p:cNvPr id="4" name="CasellaDiTesto 3"/>
          <p:cNvSpPr txBox="1"/>
          <p:nvPr/>
        </p:nvSpPr>
        <p:spPr>
          <a:xfrm>
            <a:off x="-540569" y="17633"/>
            <a:ext cx="9937103" cy="954107"/>
          </a:xfrm>
          <a:prstGeom prst="rect">
            <a:avLst/>
          </a:prstGeom>
          <a:noFill/>
        </p:spPr>
        <p:txBody>
          <a:bodyPr wrap="square" rtlCol="0">
            <a:spAutoFit/>
          </a:bodyPr>
          <a:lstStyle/>
          <a:p>
            <a:pPr algn="ctr"/>
            <a:r>
              <a:rPr lang="en-US" sz="3200" b="1" dirty="0">
                <a:solidFill>
                  <a:srgbClr val="FF0000"/>
                </a:solidFill>
                <a:latin typeface="Garamond"/>
                <a:cs typeface="Garamond"/>
              </a:rPr>
              <a:t>In Italia: Ernesto Rossi </a:t>
            </a:r>
          </a:p>
          <a:p>
            <a:pPr algn="ctr"/>
            <a:r>
              <a:rPr lang="en-US" sz="2400" b="1" dirty="0">
                <a:solidFill>
                  <a:srgbClr val="FF0000"/>
                </a:solidFill>
                <a:latin typeface="Garamond"/>
                <a:cs typeface="Garamond"/>
              </a:rPr>
              <a:t>(</a:t>
            </a:r>
            <a:r>
              <a:rPr lang="en-US" sz="2400" b="1" dirty="0" err="1">
                <a:solidFill>
                  <a:srgbClr val="FF0000"/>
                </a:solidFill>
                <a:latin typeface="Garamond"/>
                <a:cs typeface="Garamond"/>
              </a:rPr>
              <a:t>influenzato</a:t>
            </a:r>
            <a:r>
              <a:rPr lang="en-US" sz="2400" b="1" dirty="0">
                <a:solidFill>
                  <a:srgbClr val="FF0000"/>
                </a:solidFill>
                <a:latin typeface="Garamond"/>
                <a:cs typeface="Garamond"/>
              </a:rPr>
              <a:t> da Beveridge, </a:t>
            </a:r>
            <a:r>
              <a:rPr lang="en-US" sz="2400" b="1" dirty="0" err="1">
                <a:solidFill>
                  <a:srgbClr val="FF0000"/>
                </a:solidFill>
                <a:latin typeface="Garamond"/>
                <a:cs typeface="Garamond"/>
              </a:rPr>
              <a:t>attraverso</a:t>
            </a:r>
            <a:r>
              <a:rPr lang="en-US" sz="2400" b="1" dirty="0">
                <a:solidFill>
                  <a:srgbClr val="FF0000"/>
                </a:solidFill>
                <a:latin typeface="Garamond"/>
                <a:cs typeface="Garamond"/>
              </a:rPr>
              <a:t> Luigi Einaudi)  </a:t>
            </a:r>
          </a:p>
        </p:txBody>
      </p:sp>
      <p:sp>
        <p:nvSpPr>
          <p:cNvPr id="5" name="CasellaDiTesto 4"/>
          <p:cNvSpPr txBox="1"/>
          <p:nvPr/>
        </p:nvSpPr>
        <p:spPr>
          <a:xfrm>
            <a:off x="899592" y="2420888"/>
            <a:ext cx="184666" cy="369332"/>
          </a:xfrm>
          <a:prstGeom prst="rect">
            <a:avLst/>
          </a:prstGeom>
          <a:noFill/>
        </p:spPr>
        <p:txBody>
          <a:bodyPr wrap="none" rtlCol="0">
            <a:spAutoFit/>
          </a:bodyPr>
          <a:lstStyle/>
          <a:p>
            <a:endParaRPr lang="en-US" dirty="0"/>
          </a:p>
        </p:txBody>
      </p:sp>
      <p:sp>
        <p:nvSpPr>
          <p:cNvPr id="8" name="Rettangolo 7"/>
          <p:cNvSpPr/>
          <p:nvPr/>
        </p:nvSpPr>
        <p:spPr>
          <a:xfrm>
            <a:off x="160015" y="1174536"/>
            <a:ext cx="8983985" cy="2923877"/>
          </a:xfrm>
          <a:prstGeom prst="rect">
            <a:avLst/>
          </a:prstGeom>
        </p:spPr>
        <p:txBody>
          <a:bodyPr wrap="square">
            <a:spAutoFit/>
          </a:bodyPr>
          <a:lstStyle/>
          <a:p>
            <a:r>
              <a:rPr lang="it-IT" sz="2000" i="1" dirty="0">
                <a:solidFill>
                  <a:srgbClr val="0000FF"/>
                </a:solidFill>
                <a:latin typeface="Garamond"/>
                <a:cs typeface="Garamond"/>
              </a:rPr>
              <a:t>.. non abbiamo alcuna fiducia nell’armonia creata spontaneamente dalle forze economiche. Non pensiamo che, lasciando queste forze libere di svilupparsi in tutte le direzioni, dal caos degli impulsi individuali necessariamente deriverebbe un cosmo di ordine sociale. Riteniamo invece che, senza alcuna dogmatica prevenzione contro l’interventismo statale e contro il capitalismo privato, si debba ricercare quale sia la delimitazione oggi più conveniente del settore collettivizzato rispetto a quello non collettivizzato e quale sia il sistema di vincoli che meglio conviene stabilire in questo settore.. per ottenere che l’attività dei singoli, mossi dal loro tornaconto, conduca ad aumentare il più possibile il benessere dell’intera collettività</a:t>
            </a:r>
            <a:r>
              <a:rPr lang="it-IT" sz="2000" dirty="0">
                <a:solidFill>
                  <a:srgbClr val="0000FF"/>
                </a:solidFill>
                <a:latin typeface="Garamond"/>
                <a:cs typeface="Garamond"/>
              </a:rPr>
              <a:t>.</a:t>
            </a:r>
          </a:p>
          <a:p>
            <a:pPr algn="r"/>
            <a:r>
              <a:rPr lang="it-IT" sz="2400" dirty="0">
                <a:solidFill>
                  <a:srgbClr val="2A4AE7"/>
                </a:solidFill>
                <a:latin typeface="Garamond"/>
                <a:cs typeface="Garamond"/>
              </a:rPr>
              <a:t>(E. Rossi, Abolire la miseria, 1946)</a:t>
            </a:r>
          </a:p>
        </p:txBody>
      </p:sp>
      <p:sp>
        <p:nvSpPr>
          <p:cNvPr id="7" name="CasellaDiTesto 6">
            <a:extLst>
              <a:ext uri="{FF2B5EF4-FFF2-40B4-BE49-F238E27FC236}">
                <a16:creationId xmlns:a16="http://schemas.microsoft.com/office/drawing/2014/main" xmlns="" id="{15B2F238-3BC0-AFAD-A049-E3CE8A217BF8}"/>
              </a:ext>
            </a:extLst>
          </p:cNvPr>
          <p:cNvSpPr txBox="1"/>
          <p:nvPr/>
        </p:nvSpPr>
        <p:spPr>
          <a:xfrm>
            <a:off x="323527" y="4301210"/>
            <a:ext cx="8208912" cy="2062103"/>
          </a:xfrm>
          <a:prstGeom prst="rect">
            <a:avLst/>
          </a:prstGeom>
          <a:noFill/>
        </p:spPr>
        <p:txBody>
          <a:bodyPr wrap="square">
            <a:spAutoFit/>
          </a:bodyPr>
          <a:lstStyle/>
          <a:p>
            <a:r>
              <a:rPr lang="en-US" sz="2800" b="1" dirty="0">
                <a:solidFill>
                  <a:srgbClr val="FF0000"/>
                </a:solidFill>
                <a:latin typeface="Garamond" panose="02020404030301010803" pitchFamily="18" charset="0"/>
                <a:cs typeface="Garamond"/>
              </a:rPr>
              <a:t>E lo </a:t>
            </a:r>
            <a:r>
              <a:rPr lang="it-IT" sz="2800" b="1" dirty="0">
                <a:solidFill>
                  <a:srgbClr val="FF0000"/>
                </a:solidFill>
                <a:latin typeface="Garamond" panose="02020404030301010803" pitchFamily="18" charset="0"/>
                <a:cs typeface="Garamond"/>
              </a:rPr>
              <a:t>stesso</a:t>
            </a:r>
            <a:r>
              <a:rPr lang="en-US" sz="2800" b="1" dirty="0">
                <a:solidFill>
                  <a:srgbClr val="FF0000"/>
                </a:solidFill>
                <a:latin typeface="Garamond" panose="02020404030301010803" pitchFamily="18" charset="0"/>
                <a:cs typeface="Garamond"/>
              </a:rPr>
              <a:t> Einaudi</a:t>
            </a:r>
            <a:r>
              <a:rPr lang="en-US" sz="2800" dirty="0">
                <a:solidFill>
                  <a:srgbClr val="FF0000"/>
                </a:solidFill>
                <a:latin typeface="Garamond" panose="02020404030301010803" pitchFamily="18" charset="0"/>
                <a:cs typeface="Garamond"/>
              </a:rPr>
              <a:t>…</a:t>
            </a:r>
          </a:p>
          <a:p>
            <a:r>
              <a:rPr lang="it-IT" sz="2000" dirty="0">
                <a:solidFill>
                  <a:srgbClr val="2A4AE7"/>
                </a:solidFill>
                <a:latin typeface="Garamond" panose="02020404030301010803" pitchFamily="18" charset="0"/>
                <a:cs typeface="Garamond"/>
              </a:rPr>
              <a:t>sostenitore</a:t>
            </a:r>
            <a:r>
              <a:rPr lang="en-US" sz="2000" dirty="0">
                <a:solidFill>
                  <a:srgbClr val="2A4AE7"/>
                </a:solidFill>
                <a:latin typeface="Garamond" panose="02020404030301010803" pitchFamily="18" charset="0"/>
                <a:cs typeface="Garamond"/>
              </a:rPr>
              <a:t> di </a:t>
            </a:r>
            <a:r>
              <a:rPr lang="it-IT" sz="2000" i="0" dirty="0">
                <a:solidFill>
                  <a:srgbClr val="2A4AE7"/>
                </a:solidFill>
                <a:effectLst/>
                <a:latin typeface="Garamond" panose="02020404030301010803" pitchFamily="18" charset="0"/>
              </a:rPr>
              <a:t>un’economia di mercato </a:t>
            </a:r>
            <a:r>
              <a:rPr lang="it-IT" sz="2000" dirty="0">
                <a:solidFill>
                  <a:srgbClr val="2A4AE7"/>
                </a:solidFill>
                <a:latin typeface="Garamond" panose="02020404030301010803" pitchFamily="18" charset="0"/>
              </a:rPr>
              <a:t>che abbia tra i suoi obiettivi la realizzazione della </a:t>
            </a:r>
            <a:r>
              <a:rPr lang="it-IT" sz="2000" b="1" dirty="0">
                <a:solidFill>
                  <a:srgbClr val="2A4AE7"/>
                </a:solidFill>
                <a:latin typeface="Garamond" panose="02020404030301010803" pitchFamily="18" charset="0"/>
              </a:rPr>
              <a:t>giustizia sociale </a:t>
            </a:r>
            <a:r>
              <a:rPr lang="it-IT" sz="2000" dirty="0">
                <a:solidFill>
                  <a:srgbClr val="2A4AE7"/>
                </a:solidFill>
                <a:latin typeface="Garamond" panose="02020404030301010803" pitchFamily="18" charset="0"/>
              </a:rPr>
              <a:t>e perciò </a:t>
            </a:r>
            <a:r>
              <a:rPr lang="it-IT" sz="2000" i="0" dirty="0">
                <a:solidFill>
                  <a:srgbClr val="2A4AE7"/>
                </a:solidFill>
                <a:effectLst/>
                <a:latin typeface="Garamond" panose="02020404030301010803" pitchFamily="18" charset="0"/>
              </a:rPr>
              <a:t>convinto della </a:t>
            </a:r>
            <a:r>
              <a:rPr lang="it-IT" sz="2000" dirty="0">
                <a:solidFill>
                  <a:srgbClr val="2A4AE7"/>
                </a:solidFill>
                <a:latin typeface="Garamond" panose="02020404030301010803" pitchFamily="18" charset="0"/>
              </a:rPr>
              <a:t>necessità di porre limiti alla concorrenza, di </a:t>
            </a:r>
            <a:r>
              <a:rPr lang="it-IT" sz="2000" i="0" dirty="0">
                <a:solidFill>
                  <a:srgbClr val="2A4AE7"/>
                </a:solidFill>
                <a:effectLst/>
                <a:latin typeface="Garamond" panose="02020404030301010803" pitchFamily="18" charset="0"/>
              </a:rPr>
              <a:t>promuovere l’uguaglianza delle condizioni di partenza per permettere a tutti di partecipare nel mercato (regolato) e </a:t>
            </a:r>
            <a:r>
              <a:rPr lang="it-IT" sz="2000" dirty="0">
                <a:solidFill>
                  <a:srgbClr val="2A4AE7"/>
                </a:solidFill>
                <a:latin typeface="Garamond" panose="02020404030301010803" pitchFamily="18" charset="0"/>
              </a:rPr>
              <a:t>di redistribuire combattere la povertà e correggere </a:t>
            </a:r>
            <a:r>
              <a:rPr lang="it-IT" sz="2000" i="0" dirty="0">
                <a:solidFill>
                  <a:srgbClr val="2A4AE7"/>
                </a:solidFill>
                <a:effectLst/>
                <a:latin typeface="Garamond" panose="02020404030301010803" pitchFamily="18" charset="0"/>
              </a:rPr>
              <a:t>disuguaglianze eccessive </a:t>
            </a:r>
            <a:endParaRPr lang="en-US" sz="2000" dirty="0">
              <a:solidFill>
                <a:srgbClr val="2A4AE7"/>
              </a:solidFill>
              <a:latin typeface="Garamond" panose="02020404030301010803" pitchFamily="18" charset="0"/>
            </a:endParaRPr>
          </a:p>
        </p:txBody>
      </p:sp>
      <p:sp>
        <p:nvSpPr>
          <p:cNvPr id="6" name="Segnaposto piè di pagina 3">
            <a:extLst>
              <a:ext uri="{FF2B5EF4-FFF2-40B4-BE49-F238E27FC236}">
                <a16:creationId xmlns:a16="http://schemas.microsoft.com/office/drawing/2014/main" xmlns="" id="{3E95DD38-B712-1640-6729-3DF54C206E49}"/>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98624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2FDC3933-3787-4481-9D6C-BC60DAB014D4}" type="slidenum">
              <a:rPr lang="it-IT" smtClean="0"/>
              <a:pPr/>
              <a:t>9</a:t>
            </a:fld>
            <a:endParaRPr lang="it-IT"/>
          </a:p>
        </p:txBody>
      </p:sp>
      <p:sp>
        <p:nvSpPr>
          <p:cNvPr id="4" name="Rettangolo 3"/>
          <p:cNvSpPr/>
          <p:nvPr/>
        </p:nvSpPr>
        <p:spPr>
          <a:xfrm>
            <a:off x="179512" y="1005808"/>
            <a:ext cx="8496944" cy="5293757"/>
          </a:xfrm>
          <a:prstGeom prst="rect">
            <a:avLst/>
          </a:prstGeom>
        </p:spPr>
        <p:txBody>
          <a:bodyPr wrap="square">
            <a:spAutoFit/>
          </a:bodyPr>
          <a:lstStyle/>
          <a:p>
            <a:pPr marL="457200" indent="-457200">
              <a:spcBef>
                <a:spcPts val="600"/>
              </a:spcBef>
              <a:spcAft>
                <a:spcPts val="600"/>
              </a:spcAft>
              <a:buFont typeface="Arial"/>
              <a:buChar char="•"/>
            </a:pPr>
            <a:r>
              <a:rPr lang="en-US" sz="2800" dirty="0" err="1">
                <a:solidFill>
                  <a:srgbClr val="0000FF"/>
                </a:solidFill>
                <a:latin typeface="Garamond"/>
                <a:cs typeface="Garamond"/>
              </a:rPr>
              <a:t>Nel</a:t>
            </a:r>
            <a:r>
              <a:rPr lang="en-US" sz="2800" dirty="0">
                <a:solidFill>
                  <a:srgbClr val="0000FF"/>
                </a:solidFill>
                <a:latin typeface="Garamond"/>
                <a:cs typeface="Garamond"/>
              </a:rPr>
              <a:t> </a:t>
            </a:r>
            <a:r>
              <a:rPr lang="en-US" sz="2800" dirty="0" err="1">
                <a:solidFill>
                  <a:srgbClr val="0000FF"/>
                </a:solidFill>
                <a:latin typeface="Garamond"/>
                <a:cs typeface="Garamond"/>
              </a:rPr>
              <a:t>solco</a:t>
            </a:r>
            <a:r>
              <a:rPr lang="en-US" sz="2800" dirty="0">
                <a:solidFill>
                  <a:srgbClr val="0000FF"/>
                </a:solidFill>
                <a:latin typeface="Garamond"/>
                <a:cs typeface="Garamond"/>
              </a:rPr>
              <a:t> del </a:t>
            </a:r>
            <a:r>
              <a:rPr lang="en-US" sz="2800" dirty="0" err="1">
                <a:solidFill>
                  <a:srgbClr val="0000FF"/>
                </a:solidFill>
                <a:latin typeface="Garamond"/>
                <a:cs typeface="Garamond"/>
              </a:rPr>
              <a:t>pensiero</a:t>
            </a:r>
            <a:r>
              <a:rPr lang="en-US" sz="2800" dirty="0">
                <a:solidFill>
                  <a:srgbClr val="0000FF"/>
                </a:solidFill>
                <a:latin typeface="Garamond"/>
                <a:cs typeface="Garamond"/>
              </a:rPr>
              <a:t> </a:t>
            </a:r>
            <a:r>
              <a:rPr lang="en-US" sz="2800" dirty="0" err="1">
                <a:solidFill>
                  <a:srgbClr val="0000FF"/>
                </a:solidFill>
                <a:latin typeface="Garamond"/>
                <a:cs typeface="Garamond"/>
              </a:rPr>
              <a:t>che</a:t>
            </a:r>
            <a:r>
              <a:rPr lang="en-US" sz="2800" dirty="0">
                <a:solidFill>
                  <a:srgbClr val="0000FF"/>
                </a:solidFill>
                <a:latin typeface="Garamond"/>
                <a:cs typeface="Garamond"/>
              </a:rPr>
              <a:t> </a:t>
            </a:r>
            <a:r>
              <a:rPr lang="en-US" sz="2800" dirty="0" err="1">
                <a:solidFill>
                  <a:srgbClr val="0000FF"/>
                </a:solidFill>
                <a:latin typeface="Garamond"/>
                <a:cs typeface="Garamond"/>
              </a:rPr>
              <a:t>va</a:t>
            </a:r>
            <a:r>
              <a:rPr lang="en-US" sz="2800" dirty="0">
                <a:solidFill>
                  <a:srgbClr val="0000FF"/>
                </a:solidFill>
                <a:latin typeface="Garamond"/>
                <a:cs typeface="Garamond"/>
              </a:rPr>
              <a:t> da J. Stuart Mill, a J. Rawls e ad A. Sen</a:t>
            </a:r>
            <a:r>
              <a:rPr lang="it-IT" sz="2800" dirty="0">
                <a:solidFill>
                  <a:srgbClr val="0000FF"/>
                </a:solidFill>
                <a:latin typeface="Garamond"/>
                <a:cs typeface="Garamond"/>
              </a:rPr>
              <a:t> (passando per A. Marshall fino a von </a:t>
            </a:r>
            <a:r>
              <a:rPr lang="it-IT" sz="2800" dirty="0" err="1">
                <a:solidFill>
                  <a:srgbClr val="0000FF"/>
                </a:solidFill>
                <a:latin typeface="Garamond"/>
                <a:cs typeface="Garamond"/>
              </a:rPr>
              <a:t>Hayeck</a:t>
            </a:r>
            <a:r>
              <a:rPr lang="it-IT" sz="2800" dirty="0">
                <a:solidFill>
                  <a:srgbClr val="0000FF"/>
                </a:solidFill>
                <a:latin typeface="Garamond"/>
                <a:cs typeface="Garamond"/>
              </a:rPr>
              <a:t>, Einaudi, De Gasperi..) </a:t>
            </a:r>
            <a:endParaRPr lang="en-US" sz="2800" dirty="0">
              <a:solidFill>
                <a:srgbClr val="0000FF"/>
              </a:solidFill>
              <a:latin typeface="Garamond"/>
              <a:cs typeface="Garamond"/>
            </a:endParaRPr>
          </a:p>
          <a:p>
            <a:pPr marL="457200" indent="-457200">
              <a:spcBef>
                <a:spcPts val="600"/>
              </a:spcBef>
              <a:spcAft>
                <a:spcPts val="600"/>
              </a:spcAft>
              <a:buFont typeface="Arial"/>
              <a:buChar char="•"/>
            </a:pPr>
            <a:r>
              <a:rPr lang="is-IS" sz="2800" i="1" dirty="0">
                <a:solidFill>
                  <a:srgbClr val="FF0000"/>
                </a:solidFill>
                <a:latin typeface="Garamond"/>
                <a:cs typeface="Garamond"/>
              </a:rPr>
              <a:t>la libertà economica </a:t>
            </a:r>
            <a:r>
              <a:rPr lang="is-IS" sz="2800" dirty="0">
                <a:solidFill>
                  <a:srgbClr val="0000FF"/>
                </a:solidFill>
                <a:latin typeface="Garamond"/>
                <a:cs typeface="Garamond"/>
              </a:rPr>
              <a:t>(</a:t>
            </a:r>
            <a:r>
              <a:rPr lang="is-IS" sz="2800" i="1" dirty="0">
                <a:solidFill>
                  <a:srgbClr val="0000FF"/>
                </a:solidFill>
                <a:latin typeface="Garamond"/>
                <a:cs typeface="Garamond"/>
              </a:rPr>
              <a:t>libertà di </a:t>
            </a:r>
            <a:r>
              <a:rPr lang="is-IS" sz="2800" dirty="0">
                <a:solidFill>
                  <a:srgbClr val="0000FF"/>
                </a:solidFill>
                <a:latin typeface="Garamond"/>
                <a:cs typeface="Garamond"/>
              </a:rPr>
              <a:t>fare, intraprendere, scegliere, scambiare, consumare, risparmiare) si salda con la </a:t>
            </a:r>
            <a:r>
              <a:rPr lang="is-IS" sz="2800" i="1" dirty="0">
                <a:solidFill>
                  <a:srgbClr val="0000FF"/>
                </a:solidFill>
                <a:latin typeface="Garamond"/>
                <a:cs typeface="Garamond"/>
              </a:rPr>
              <a:t>libertà da ... </a:t>
            </a:r>
            <a:r>
              <a:rPr lang="is-IS" sz="2800" dirty="0">
                <a:solidFill>
                  <a:srgbClr val="0000FF"/>
                </a:solidFill>
                <a:latin typeface="Garamond"/>
                <a:cs typeface="Garamond"/>
              </a:rPr>
              <a:t>(</a:t>
            </a:r>
            <a:r>
              <a:rPr lang="it-IT" sz="2800" dirty="0">
                <a:solidFill>
                  <a:srgbClr val="0000FF"/>
                </a:solidFill>
                <a:latin typeface="Garamond"/>
                <a:cs typeface="Garamond"/>
              </a:rPr>
              <a:t>d</a:t>
            </a:r>
            <a:r>
              <a:rPr lang="is-IS" sz="2800" dirty="0">
                <a:solidFill>
                  <a:srgbClr val="0000FF"/>
                </a:solidFill>
                <a:latin typeface="Garamond"/>
                <a:cs typeface="Garamond"/>
              </a:rPr>
              <a:t>al bisogno, dall’insicurezza, dalla paura, dalla ) </a:t>
            </a:r>
          </a:p>
          <a:p>
            <a:pPr marL="457200" indent="-457200">
              <a:spcBef>
                <a:spcPts val="600"/>
              </a:spcBef>
              <a:spcAft>
                <a:spcPts val="600"/>
              </a:spcAft>
              <a:buFont typeface="Arial"/>
              <a:buChar char="•"/>
            </a:pPr>
            <a:r>
              <a:rPr lang="is-IS" sz="2800" dirty="0">
                <a:solidFill>
                  <a:srgbClr val="0000FF"/>
                </a:solidFill>
                <a:latin typeface="Garamond"/>
                <a:cs typeface="Garamond"/>
              </a:rPr>
              <a:t>attraverso l’affermazione e l’implementazione dei diritti e la progressiva creazione/allargamento del </a:t>
            </a:r>
            <a:r>
              <a:rPr lang="is-IS" sz="2800" i="1" dirty="0">
                <a:solidFill>
                  <a:srgbClr val="0000FF"/>
                </a:solidFill>
                <a:latin typeface="Garamond"/>
                <a:cs typeface="Garamond"/>
              </a:rPr>
              <a:t>sistema di welfare</a:t>
            </a:r>
          </a:p>
          <a:p>
            <a:pPr marL="457200" indent="-457200">
              <a:spcBef>
                <a:spcPts val="600"/>
              </a:spcBef>
              <a:spcAft>
                <a:spcPts val="600"/>
              </a:spcAft>
              <a:buFont typeface="Arial"/>
              <a:buChar char="•"/>
            </a:pPr>
            <a:r>
              <a:rPr lang="is-IS" sz="2800" i="1" dirty="0">
                <a:solidFill>
                  <a:srgbClr val="FF0000"/>
                </a:solidFill>
                <a:latin typeface="Garamond"/>
                <a:cs typeface="Garamond"/>
              </a:rPr>
              <a:t>il welfare state è lo strumento per dare attuazione ai diritti sociali delle persone </a:t>
            </a:r>
            <a:endParaRPr lang="is-IS" sz="2800" dirty="0">
              <a:solidFill>
                <a:srgbClr val="FF0000"/>
              </a:solidFill>
              <a:latin typeface="Garamond"/>
              <a:cs typeface="Garamond"/>
            </a:endParaRPr>
          </a:p>
        </p:txBody>
      </p:sp>
      <p:sp>
        <p:nvSpPr>
          <p:cNvPr id="5" name="CasellaDiTesto 4"/>
          <p:cNvSpPr txBox="1"/>
          <p:nvPr/>
        </p:nvSpPr>
        <p:spPr>
          <a:xfrm>
            <a:off x="1" y="188640"/>
            <a:ext cx="9180512" cy="646331"/>
          </a:xfrm>
          <a:prstGeom prst="rect">
            <a:avLst/>
          </a:prstGeom>
          <a:noFill/>
        </p:spPr>
        <p:txBody>
          <a:bodyPr wrap="square" rtlCol="0">
            <a:spAutoFit/>
          </a:bodyPr>
          <a:lstStyle/>
          <a:p>
            <a:pPr algn="ctr"/>
            <a:r>
              <a:rPr lang="en-US" sz="3600" b="1" dirty="0">
                <a:solidFill>
                  <a:srgbClr val="FF0000"/>
                </a:solidFill>
                <a:latin typeface="Garamond"/>
                <a:cs typeface="Garamond"/>
              </a:rPr>
              <a:t>Il “</a:t>
            </a:r>
            <a:r>
              <a:rPr lang="en-US" sz="3600" b="1" dirty="0" err="1">
                <a:solidFill>
                  <a:srgbClr val="FF0000"/>
                </a:solidFill>
                <a:latin typeface="Garamond"/>
                <a:cs typeface="Garamond"/>
              </a:rPr>
              <a:t>valore</a:t>
            </a:r>
            <a:r>
              <a:rPr lang="en-US" sz="3600" b="1" dirty="0">
                <a:solidFill>
                  <a:srgbClr val="FF0000"/>
                </a:solidFill>
                <a:latin typeface="Garamond"/>
                <a:cs typeface="Garamond"/>
              </a:rPr>
              <a:t> </a:t>
            </a:r>
            <a:r>
              <a:rPr lang="en-US" sz="3600" b="1" dirty="0" err="1">
                <a:solidFill>
                  <a:srgbClr val="FF0000"/>
                </a:solidFill>
                <a:latin typeface="Garamond"/>
                <a:cs typeface="Garamond"/>
              </a:rPr>
              <a:t>aggiunto</a:t>
            </a:r>
            <a:r>
              <a:rPr lang="en-US" sz="3600" b="1" dirty="0">
                <a:solidFill>
                  <a:srgbClr val="FF0000"/>
                </a:solidFill>
                <a:latin typeface="Garamond"/>
                <a:cs typeface="Garamond"/>
              </a:rPr>
              <a:t>” </a:t>
            </a:r>
            <a:r>
              <a:rPr lang="en-US" sz="3600" b="1" dirty="0" err="1">
                <a:solidFill>
                  <a:srgbClr val="FF0000"/>
                </a:solidFill>
                <a:latin typeface="Garamond"/>
                <a:cs typeface="Garamond"/>
              </a:rPr>
              <a:t>delle</a:t>
            </a:r>
            <a:r>
              <a:rPr lang="en-US" sz="3600" b="1" dirty="0">
                <a:solidFill>
                  <a:srgbClr val="FF0000"/>
                </a:solidFill>
                <a:latin typeface="Garamond"/>
                <a:cs typeface="Garamond"/>
              </a:rPr>
              <a:t> </a:t>
            </a:r>
            <a:r>
              <a:rPr lang="en-US" sz="3600" b="1" dirty="0" err="1">
                <a:solidFill>
                  <a:srgbClr val="FF0000"/>
                </a:solidFill>
                <a:latin typeface="Garamond"/>
                <a:cs typeface="Garamond"/>
              </a:rPr>
              <a:t>democrazie</a:t>
            </a:r>
            <a:r>
              <a:rPr lang="en-US" sz="3600" b="1" dirty="0">
                <a:solidFill>
                  <a:srgbClr val="FF0000"/>
                </a:solidFill>
                <a:latin typeface="Garamond"/>
                <a:cs typeface="Garamond"/>
              </a:rPr>
              <a:t> </a:t>
            </a:r>
            <a:r>
              <a:rPr lang="en-US" sz="3600" b="1" dirty="0" err="1">
                <a:solidFill>
                  <a:srgbClr val="FF0000"/>
                </a:solidFill>
                <a:latin typeface="Garamond"/>
                <a:cs typeface="Garamond"/>
              </a:rPr>
              <a:t>liberali</a:t>
            </a:r>
            <a:r>
              <a:rPr lang="en-US" sz="3600" b="1" dirty="0">
                <a:solidFill>
                  <a:srgbClr val="FF0000"/>
                </a:solidFill>
                <a:latin typeface="Garamond"/>
                <a:cs typeface="Garamond"/>
              </a:rPr>
              <a:t> </a:t>
            </a:r>
          </a:p>
        </p:txBody>
      </p:sp>
      <p:sp>
        <p:nvSpPr>
          <p:cNvPr id="3" name="Segnaposto piè di pagina 3">
            <a:extLst>
              <a:ext uri="{FF2B5EF4-FFF2-40B4-BE49-F238E27FC236}">
                <a16:creationId xmlns:a16="http://schemas.microsoft.com/office/drawing/2014/main" xmlns="" id="{A65049C0-E76C-1CA4-DA56-4F1C3F53EABA}"/>
              </a:ext>
            </a:extLst>
          </p:cNvPr>
          <p:cNvSpPr>
            <a:spLocks noGrp="1"/>
          </p:cNvSpPr>
          <p:nvPr>
            <p:ph type="ftr" sz="quarter" idx="10"/>
          </p:nvPr>
        </p:nvSpPr>
        <p:spPr>
          <a:xfrm>
            <a:off x="2339751" y="6481763"/>
            <a:ext cx="4707161" cy="476250"/>
          </a:xfrm>
        </p:spPr>
        <p:txBody>
          <a:bodyPr/>
          <a:lstStyle/>
          <a:p>
            <a:pPr algn="ctr">
              <a:defRPr/>
            </a:pPr>
            <a:r>
              <a:rPr lang="it-IT" sz="1400" dirty="0">
                <a:solidFill>
                  <a:srgbClr val="0432FF"/>
                </a:solidFill>
                <a:latin typeface="Garamond" panose="02020404030301010803" pitchFamily="18" charset="0"/>
              </a:rPr>
              <a:t>Elsa Fornero – Università di Torino - </a:t>
            </a:r>
            <a:r>
              <a:rPr lang="it-IT" sz="1400" dirty="0" err="1">
                <a:solidFill>
                  <a:srgbClr val="0432FF"/>
                </a:solidFill>
                <a:latin typeface="Garamond" panose="02020404030301010803" pitchFamily="18" charset="0"/>
              </a:rPr>
              <a:t>CeRP</a:t>
            </a:r>
            <a:r>
              <a:rPr lang="it-IT" sz="1400" dirty="0">
                <a:solidFill>
                  <a:srgbClr val="0432FF"/>
                </a:solidFill>
                <a:latin typeface="Garamond" panose="02020404030301010803" pitchFamily="18" charset="0"/>
              </a:rPr>
              <a:t>-CCA - April 2024</a:t>
            </a:r>
          </a:p>
        </p:txBody>
      </p:sp>
    </p:spTree>
    <p:extLst>
      <p:ext uri="{BB962C8B-B14F-4D97-AF65-F5344CB8AC3E}">
        <p14:creationId xmlns:p14="http://schemas.microsoft.com/office/powerpoint/2010/main" xmlns="" val="2022688631"/>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1639</Words>
  <Application>Microsoft Office PowerPoint</Application>
  <PresentationFormat>Presentazione su schermo (4:3)</PresentationFormat>
  <Paragraphs>153</Paragraphs>
  <Slides>21</Slides>
  <Notes>5</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Struttura predefinita</vt:lpstr>
      <vt:lpstr>Welfare state ed equità  entro e tra le generazioni:  insegnamenti dal e per il mondo agricolo</vt:lpstr>
      <vt:lpstr>Prologo </vt:lpstr>
      <vt:lpstr>Il rischio: ineludibile  </vt:lpstr>
      <vt:lpstr>Copertura del rischio </vt:lpstr>
      <vt:lpstr>La sicurezza sociale e i “diritti” </vt:lpstr>
      <vt:lpstr>Diversi modelli di Welfare Bismark vs Beveridge</vt:lpstr>
      <vt:lpstr>Diapositiva 7</vt:lpstr>
      <vt:lpstr>Diapositiva 8</vt:lpstr>
      <vt:lpstr>Diapositiva 9</vt:lpstr>
      <vt:lpstr>Diapositiva 10</vt:lpstr>
      <vt:lpstr>Composizione della spesa sociale </vt:lpstr>
      <vt:lpstr>Come finanziare la previdenza</vt:lpstr>
      <vt:lpstr>Il sistema pensionistico nell’economia moderna   </vt:lpstr>
      <vt:lpstr>Diapositiva 14</vt:lpstr>
      <vt:lpstr>Diapositiva 15</vt:lpstr>
      <vt:lpstr>Lo squilibrio tra generazioni impone una riflessione sul welfare state  come strumento di assicurazione/protezione sociale  dei rischi individuali e aggregati  </vt:lpstr>
      <vt:lpstr> Perché è necessario (ma difficile) riformare i sistemi previdenziali </vt:lpstr>
      <vt:lpstr>Diapositiva 18</vt:lpstr>
      <vt:lpstr>Diapositiva 19</vt:lpstr>
      <vt:lpstr>E’ facile, Impossibile, Difficile, Ne vale la pena   Wislawa Szymborska (Nobel per la letteratura1996)  Ritratto di donna</vt:lpstr>
      <vt:lpstr>Educazione Finanziaria e riforme (economiche)</vt:lpstr>
    </vt:vector>
  </TitlesOfParts>
  <Company>Collegio Carlo Alberto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Pension Systems</dc:title>
  <dc:creator>elsa fornero</dc:creator>
  <cp:lastModifiedBy>Alberto Gennaro</cp:lastModifiedBy>
  <cp:revision>133</cp:revision>
  <dcterms:created xsi:type="dcterms:W3CDTF">2009-04-02T07:54:07Z</dcterms:created>
  <dcterms:modified xsi:type="dcterms:W3CDTF">2024-04-15T11:00:40Z</dcterms:modified>
</cp:coreProperties>
</file>