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22"/>
  </p:notesMasterIdLst>
  <p:sldIdLst>
    <p:sldId id="296" r:id="rId2"/>
    <p:sldId id="258" r:id="rId3"/>
    <p:sldId id="269" r:id="rId4"/>
    <p:sldId id="257" r:id="rId5"/>
    <p:sldId id="259" r:id="rId6"/>
    <p:sldId id="274" r:id="rId7"/>
    <p:sldId id="292" r:id="rId8"/>
    <p:sldId id="272" r:id="rId9"/>
    <p:sldId id="270" r:id="rId10"/>
    <p:sldId id="261" r:id="rId11"/>
    <p:sldId id="264" r:id="rId12"/>
    <p:sldId id="271" r:id="rId13"/>
    <p:sldId id="266" r:id="rId14"/>
    <p:sldId id="263" r:id="rId15"/>
    <p:sldId id="280" r:id="rId16"/>
    <p:sldId id="267" r:id="rId17"/>
    <p:sldId id="281" r:id="rId18"/>
    <p:sldId id="288" r:id="rId19"/>
    <p:sldId id="294" r:id="rId20"/>
    <p:sldId id="295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556"/>
  </p:normalViewPr>
  <p:slideViewPr>
    <p:cSldViewPr snapToGrid="0">
      <p:cViewPr varScale="1">
        <p:scale>
          <a:sx n="110" d="100"/>
          <a:sy n="110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516191803604308E-2"/>
          <c:y val="0"/>
          <c:w val="0.60372542781441874"/>
          <c:h val="0.90238306854793837"/>
        </c:manualLayout>
      </c:layout>
      <c:scatterChart>
        <c:scatterStyle val="lineMarker"/>
        <c:varyColors val="0"/>
        <c:ser>
          <c:idx val="1"/>
          <c:order val="0"/>
          <c:spPr>
            <a:ln w="56729">
              <a:noFill/>
            </a:ln>
          </c:spPr>
          <c:marker>
            <c:symbol val="square"/>
            <c:size val="3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trendline>
            <c:spPr>
              <a:ln w="15875">
                <a:solidFill>
                  <a:schemeClr val="tx1"/>
                </a:solidFill>
                <a:prstDash val="solid"/>
              </a:ln>
            </c:spPr>
            <c:trendlineType val="poly"/>
            <c:order val="2"/>
            <c:dispRSqr val="0"/>
            <c:dispEq val="0"/>
          </c:trendline>
          <c:xVal>
            <c:numRef>
              <c:f>Foglio1!$E$3:$E$12</c:f>
              <c:numCache>
                <c:formatCode>General</c:formatCode>
                <c:ptCount val="10"/>
                <c:pt idx="0">
                  <c:v>0.15100000000000041</c:v>
                </c:pt>
                <c:pt idx="1">
                  <c:v>0.17900000000000021</c:v>
                </c:pt>
                <c:pt idx="2">
                  <c:v>0.20200000000000001</c:v>
                </c:pt>
                <c:pt idx="3">
                  <c:v>0.27</c:v>
                </c:pt>
                <c:pt idx="4">
                  <c:v>0.28000000000000008</c:v>
                </c:pt>
                <c:pt idx="5">
                  <c:v>0.30000000000000032</c:v>
                </c:pt>
                <c:pt idx="6">
                  <c:v>0.39800000000000135</c:v>
                </c:pt>
                <c:pt idx="7">
                  <c:v>0.41100000000000031</c:v>
                </c:pt>
                <c:pt idx="8">
                  <c:v>0.36800000000000038</c:v>
                </c:pt>
                <c:pt idx="9">
                  <c:v>0.4</c:v>
                </c:pt>
              </c:numCache>
            </c:numRef>
          </c:xVal>
          <c:yVal>
            <c:numRef>
              <c:f>Foglio1!$D$3:$D$12</c:f>
              <c:numCache>
                <c:formatCode>General</c:formatCode>
                <c:ptCount val="10"/>
                <c:pt idx="0">
                  <c:v>16.72</c:v>
                </c:pt>
                <c:pt idx="1">
                  <c:v>17.02</c:v>
                </c:pt>
                <c:pt idx="2">
                  <c:v>17.43</c:v>
                </c:pt>
                <c:pt idx="3">
                  <c:v>17.86</c:v>
                </c:pt>
                <c:pt idx="4">
                  <c:v>18.149999999999999</c:v>
                </c:pt>
                <c:pt idx="5">
                  <c:v>18.149999999999999</c:v>
                </c:pt>
                <c:pt idx="6">
                  <c:v>17.88</c:v>
                </c:pt>
                <c:pt idx="7">
                  <c:v>17.600000000000001</c:v>
                </c:pt>
                <c:pt idx="8">
                  <c:v>17.2</c:v>
                </c:pt>
                <c:pt idx="9">
                  <c:v>16.8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C5-EF4E-BE81-12D2A5A3A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221512"/>
        <c:axId val="228219944"/>
      </c:scatterChart>
      <c:valAx>
        <c:axId val="228221512"/>
        <c:scaling>
          <c:orientation val="minMax"/>
          <c:max val="0.5"/>
          <c:min val="8.0000000000000085E-2"/>
        </c:scaling>
        <c:delete val="1"/>
        <c:axPos val="b"/>
        <c:numFmt formatCode="General" sourceLinked="1"/>
        <c:majorTickMark val="out"/>
        <c:minorTickMark val="none"/>
        <c:tickLblPos val="none"/>
        <c:crossAx val="228219944"/>
        <c:crosses val="autoZero"/>
        <c:crossBetween val="midCat"/>
      </c:valAx>
      <c:valAx>
        <c:axId val="228219944"/>
        <c:scaling>
          <c:orientation val="minMax"/>
          <c:min val="12"/>
        </c:scaling>
        <c:delete val="1"/>
        <c:axPos val="l"/>
        <c:numFmt formatCode="General" sourceLinked="1"/>
        <c:majorTickMark val="out"/>
        <c:minorTickMark val="none"/>
        <c:tickLblPos val="none"/>
        <c:crossAx val="228221512"/>
        <c:crosses val="autoZero"/>
        <c:crossBetween val="midCat"/>
        <c:majorUnit val="2"/>
        <c:minorUnit val="0.1"/>
      </c:valAx>
      <c:spPr>
        <a:noFill/>
        <a:ln w="50426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8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712328767123291"/>
          <c:y val="8.8709677419354829E-2"/>
          <c:w val="0.7780821917808215"/>
          <c:h val="0.65322580645161643"/>
        </c:manualLayout>
      </c:layout>
      <c:scatterChart>
        <c:scatterStyle val="lineMarker"/>
        <c:varyColors val="0"/>
        <c:ser>
          <c:idx val="1"/>
          <c:order val="0"/>
          <c:spPr>
            <a:ln w="62226">
              <a:noFill/>
            </a:ln>
          </c:spPr>
          <c:marker>
            <c:symbol val="square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trendline>
            <c:spPr>
              <a:ln w="19050">
                <a:solidFill>
                  <a:schemeClr val="tx1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'acidità tit'!$E$1:$E$11</c:f>
              <c:numCache>
                <c:formatCode>General</c:formatCode>
                <c:ptCount val="11"/>
                <c:pt idx="0">
                  <c:v>0.15100000000000041</c:v>
                </c:pt>
                <c:pt idx="1">
                  <c:v>0.19600000000000001</c:v>
                </c:pt>
                <c:pt idx="2">
                  <c:v>0.19500000000000001</c:v>
                </c:pt>
                <c:pt idx="3">
                  <c:v>0.26</c:v>
                </c:pt>
                <c:pt idx="4">
                  <c:v>0.28000000000000008</c:v>
                </c:pt>
                <c:pt idx="5">
                  <c:v>0.30000000000000032</c:v>
                </c:pt>
                <c:pt idx="6">
                  <c:v>0.39800000000000124</c:v>
                </c:pt>
                <c:pt idx="7">
                  <c:v>0.41100000000000031</c:v>
                </c:pt>
                <c:pt idx="8">
                  <c:v>0.33900000000000124</c:v>
                </c:pt>
                <c:pt idx="9">
                  <c:v>0.4</c:v>
                </c:pt>
                <c:pt idx="10">
                  <c:v>0.41000000000000031</c:v>
                </c:pt>
              </c:numCache>
            </c:numRef>
          </c:xVal>
          <c:yVal>
            <c:numRef>
              <c:f>'acidità tit'!$D$1:$D$11</c:f>
              <c:numCache>
                <c:formatCode>General</c:formatCode>
                <c:ptCount val="11"/>
                <c:pt idx="0">
                  <c:v>12.5</c:v>
                </c:pt>
                <c:pt idx="1">
                  <c:v>12.5</c:v>
                </c:pt>
                <c:pt idx="2">
                  <c:v>11.41</c:v>
                </c:pt>
                <c:pt idx="3">
                  <c:v>11.7</c:v>
                </c:pt>
                <c:pt idx="4">
                  <c:v>10.8</c:v>
                </c:pt>
                <c:pt idx="5">
                  <c:v>10.360000000000024</c:v>
                </c:pt>
                <c:pt idx="6">
                  <c:v>10.77</c:v>
                </c:pt>
                <c:pt idx="7">
                  <c:v>10.27</c:v>
                </c:pt>
                <c:pt idx="8">
                  <c:v>9.4500000000000028</c:v>
                </c:pt>
                <c:pt idx="9">
                  <c:v>9.8000000000000007</c:v>
                </c:pt>
                <c:pt idx="10">
                  <c:v>8.9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B8-CF49-9257-EDBB07773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8220728"/>
        <c:axId val="270024408"/>
      </c:scatterChart>
      <c:valAx>
        <c:axId val="228220728"/>
        <c:scaling>
          <c:orientation val="minMax"/>
          <c:max val="0.45"/>
          <c:min val="0.1"/>
        </c:scaling>
        <c:delete val="1"/>
        <c:axPos val="b"/>
        <c:numFmt formatCode="General" sourceLinked="1"/>
        <c:majorTickMark val="out"/>
        <c:minorTickMark val="none"/>
        <c:tickLblPos val="none"/>
        <c:crossAx val="270024408"/>
        <c:crosses val="autoZero"/>
        <c:crossBetween val="midCat"/>
      </c:valAx>
      <c:valAx>
        <c:axId val="270024408"/>
        <c:scaling>
          <c:orientation val="minMax"/>
          <c:min val="7"/>
        </c:scaling>
        <c:delete val="1"/>
        <c:axPos val="l"/>
        <c:numFmt formatCode="General" sourceLinked="1"/>
        <c:majorTickMark val="out"/>
        <c:minorTickMark val="none"/>
        <c:tickLblPos val="none"/>
        <c:crossAx val="228220728"/>
        <c:crosses val="autoZero"/>
        <c:crossBetween val="midCat"/>
      </c:valAx>
      <c:spPr>
        <a:noFill/>
        <a:ln w="553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123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763737406758088E-2"/>
          <c:y val="9.5237883141640708E-2"/>
          <c:w val="0.9139020863724876"/>
          <c:h val="0.87132575889948083"/>
        </c:manualLayout>
      </c:layout>
      <c:scatterChart>
        <c:scatterStyle val="lineMarker"/>
        <c:varyColors val="0"/>
        <c:ser>
          <c:idx val="0"/>
          <c:order val="0"/>
          <c:spPr>
            <a:ln w="31692">
              <a:noFill/>
            </a:ln>
          </c:spPr>
          <c:marker>
            <c:symbol val="diamond"/>
            <c:size val="3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19050">
                <a:solidFill>
                  <a:srgbClr val="000000"/>
                </a:solidFill>
                <a:prstDash val="solid"/>
              </a:ln>
            </c:spPr>
            <c:trendlineType val="linear"/>
            <c:dispRSqr val="0"/>
            <c:dispEq val="0"/>
          </c:trendline>
          <c:xVal>
            <c:numRef>
              <c:f>tesi!$N$7:$N$16</c:f>
              <c:numCache>
                <c:formatCode>0.00</c:formatCode>
                <c:ptCount val="10"/>
                <c:pt idx="0">
                  <c:v>0.22526817640047694</c:v>
                </c:pt>
                <c:pt idx="1">
                  <c:v>0.1878787878787879</c:v>
                </c:pt>
                <c:pt idx="2">
                  <c:v>0.16529894490035171</c:v>
                </c:pt>
                <c:pt idx="3">
                  <c:v>0.13418903150525091</c:v>
                </c:pt>
                <c:pt idx="4">
                  <c:v>0.21428571428571427</c:v>
                </c:pt>
                <c:pt idx="5">
                  <c:v>0.20689655172413793</c:v>
                </c:pt>
                <c:pt idx="6">
                  <c:v>0.22903629536921191</c:v>
                </c:pt>
                <c:pt idx="7">
                  <c:v>0.22132097334878253</c:v>
                </c:pt>
                <c:pt idx="8">
                  <c:v>0.19251925192519306</c:v>
                </c:pt>
                <c:pt idx="9">
                  <c:v>0.20173535791757091</c:v>
                </c:pt>
              </c:numCache>
            </c:numRef>
          </c:xVal>
          <c:yVal>
            <c:numRef>
              <c:f>tesi!$AT$7:$AT$16</c:f>
              <c:numCache>
                <c:formatCode>General</c:formatCode>
                <c:ptCount val="10"/>
                <c:pt idx="0">
                  <c:v>3942.7272727272707</c:v>
                </c:pt>
                <c:pt idx="1">
                  <c:v>1680.75</c:v>
                </c:pt>
                <c:pt idx="2">
                  <c:v>1213.0952380952378</c:v>
                </c:pt>
                <c:pt idx="3">
                  <c:v>742.36842105263156</c:v>
                </c:pt>
                <c:pt idx="4">
                  <c:v>2485.0769230769229</c:v>
                </c:pt>
                <c:pt idx="5">
                  <c:v>2118.181818181818</c:v>
                </c:pt>
                <c:pt idx="6">
                  <c:v>2502.8571428571572</c:v>
                </c:pt>
                <c:pt idx="7">
                  <c:v>2607.7777777777778</c:v>
                </c:pt>
                <c:pt idx="8">
                  <c:v>2316.3636363636365</c:v>
                </c:pt>
                <c:pt idx="9">
                  <c:v>2906.6666666666529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38-E541-865B-A64B63CF4F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0022840"/>
        <c:axId val="270024800"/>
      </c:scatterChart>
      <c:valAx>
        <c:axId val="270022840"/>
        <c:scaling>
          <c:orientation val="minMax"/>
          <c:min val="0.12000000000000002"/>
        </c:scaling>
        <c:delete val="1"/>
        <c:axPos val="b"/>
        <c:numFmt formatCode="0.00" sourceLinked="1"/>
        <c:majorTickMark val="out"/>
        <c:minorTickMark val="none"/>
        <c:tickLblPos val="none"/>
        <c:crossAx val="270024800"/>
        <c:crosses val="autoZero"/>
        <c:crossBetween val="midCat"/>
      </c:valAx>
      <c:valAx>
        <c:axId val="2700248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70022840"/>
        <c:crosses val="autoZero"/>
        <c:crossBetween val="midCat"/>
      </c:valAx>
      <c:spPr>
        <a:noFill/>
        <a:ln w="281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26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4B7E39-44EA-4548-B626-C3C7664EE9C5}" type="doc">
      <dgm:prSet loTypeId="urn:microsoft.com/office/officeart/2018/2/layout/IconLabel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B9139B2-7A41-4499-8B38-9F6D2100D75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</a:rPr>
            <a:t>Stoccaggio e fonti idriche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6C772696-8233-4B25-9C4C-1A1911137719}" type="parTrans" cxnId="{37FD335A-6B29-4B8D-82B1-C1E7916A2ED6}">
      <dgm:prSet/>
      <dgm:spPr/>
      <dgm:t>
        <a:bodyPr/>
        <a:lstStyle/>
        <a:p>
          <a:endParaRPr lang="en-US"/>
        </a:p>
      </dgm:t>
    </dgm:pt>
    <dgm:pt modelId="{0A1719EB-A5A8-4C21-9896-3BE379B5ABD9}" type="sibTrans" cxnId="{37FD335A-6B29-4B8D-82B1-C1E7916A2ED6}">
      <dgm:prSet/>
      <dgm:spPr/>
      <dgm:t>
        <a:bodyPr/>
        <a:lstStyle/>
        <a:p>
          <a:endParaRPr lang="en-US"/>
        </a:p>
      </dgm:t>
    </dgm:pt>
    <dgm:pt modelId="{6D89665C-1D73-41A1-B0AF-FE0668435A3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</a:rPr>
            <a:t>Infrastruttura e distribuzione, dimensionamento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006E706-E615-4CF9-8D4B-FD77E5ED9A79}" type="parTrans" cxnId="{911F9AF2-233C-462A-A7BC-846EAF9C5D4E}">
      <dgm:prSet/>
      <dgm:spPr/>
      <dgm:t>
        <a:bodyPr/>
        <a:lstStyle/>
        <a:p>
          <a:endParaRPr lang="en-US"/>
        </a:p>
      </dgm:t>
    </dgm:pt>
    <dgm:pt modelId="{72B71C88-DE67-4867-8E13-BF8F6AF134D8}" type="sibTrans" cxnId="{911F9AF2-233C-462A-A7BC-846EAF9C5D4E}">
      <dgm:prSet/>
      <dgm:spPr/>
      <dgm:t>
        <a:bodyPr/>
        <a:lstStyle/>
        <a:p>
          <a:endParaRPr lang="en-US"/>
        </a:p>
      </dgm:t>
    </dgm:pt>
    <dgm:pt modelId="{43404281-F811-4C1B-9AA0-4543BD4BFEF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</a:rPr>
            <a:t>Gestione operativa 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8B7527B5-9C11-4EF7-BCB9-1A1BC5CBAC32}" type="parTrans" cxnId="{39F1D32D-4BAA-42BE-BE8F-660822405F6D}">
      <dgm:prSet/>
      <dgm:spPr/>
      <dgm:t>
        <a:bodyPr/>
        <a:lstStyle/>
        <a:p>
          <a:endParaRPr lang="en-US"/>
        </a:p>
      </dgm:t>
    </dgm:pt>
    <dgm:pt modelId="{7BA30790-BD80-49F0-9B01-A3257D041453}" type="sibTrans" cxnId="{39F1D32D-4BAA-42BE-BE8F-660822405F6D}">
      <dgm:prSet/>
      <dgm:spPr/>
      <dgm:t>
        <a:bodyPr/>
        <a:lstStyle/>
        <a:p>
          <a:endParaRPr lang="en-US"/>
        </a:p>
      </dgm:t>
    </dgm:pt>
    <dgm:pt modelId="{B36CE10D-464F-44CB-8866-E07B16F1F9B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>
              <a:solidFill>
                <a:schemeClr val="tx1">
                  <a:lumMod val="50000"/>
                  <a:lumOff val="50000"/>
                </a:schemeClr>
              </a:solidFill>
            </a:rPr>
            <a:t>Valutazione precisa dei consumi idrici</a:t>
          </a:r>
          <a:endParaRPr lang="en-US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D3285AE-C30D-4E38-947A-04DC36A80A86}" type="parTrans" cxnId="{51BA3703-1492-4448-A4AA-C8D374A867B7}">
      <dgm:prSet/>
      <dgm:spPr/>
      <dgm:t>
        <a:bodyPr/>
        <a:lstStyle/>
        <a:p>
          <a:endParaRPr lang="en-US"/>
        </a:p>
      </dgm:t>
    </dgm:pt>
    <dgm:pt modelId="{1FE2BE06-4F25-4738-8325-7CE3AE1E6B55}" type="sibTrans" cxnId="{51BA3703-1492-4448-A4AA-C8D374A867B7}">
      <dgm:prSet/>
      <dgm:spPr/>
      <dgm:t>
        <a:bodyPr/>
        <a:lstStyle/>
        <a:p>
          <a:endParaRPr lang="en-US"/>
        </a:p>
      </dgm:t>
    </dgm:pt>
    <dgm:pt modelId="{B512482D-054C-4B3C-B4E2-59CE0B5827FF}" type="pres">
      <dgm:prSet presAssocID="{2B4B7E39-44EA-4548-B626-C3C7664EE9C5}" presName="root" presStyleCnt="0">
        <dgm:presLayoutVars>
          <dgm:dir/>
          <dgm:resizeHandles val="exact"/>
        </dgm:presLayoutVars>
      </dgm:prSet>
      <dgm:spPr/>
    </dgm:pt>
    <dgm:pt modelId="{4484E780-E280-49D8-ACAF-3E232B5DDB53}" type="pres">
      <dgm:prSet presAssocID="{4B9139B2-7A41-4499-8B38-9F6D2100D75E}" presName="compNode" presStyleCnt="0"/>
      <dgm:spPr/>
    </dgm:pt>
    <dgm:pt modelId="{9996A2C8-53FE-4F27-AEA9-49AD787BB298}" type="pres">
      <dgm:prSet presAssocID="{4B9139B2-7A41-4499-8B38-9F6D2100D75E}" presName="iconRect" presStyleLbl="node1" presStyleIdx="0" presStyleCnt="4" custScaleX="162385" custScaleY="168953" custLinFactNeighborX="-1245" custLinFactNeighborY="1923"/>
      <dgm:spPr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8A34718-05BF-4AFB-B28F-525154878DB0}" type="pres">
      <dgm:prSet presAssocID="{4B9139B2-7A41-4499-8B38-9F6D2100D75E}" presName="spaceRect" presStyleCnt="0"/>
      <dgm:spPr/>
    </dgm:pt>
    <dgm:pt modelId="{D0327CE5-B263-4E96-9275-37596060928C}" type="pres">
      <dgm:prSet presAssocID="{4B9139B2-7A41-4499-8B38-9F6D2100D75E}" presName="textRect" presStyleLbl="revTx" presStyleIdx="0" presStyleCnt="4">
        <dgm:presLayoutVars>
          <dgm:chMax val="1"/>
          <dgm:chPref val="1"/>
        </dgm:presLayoutVars>
      </dgm:prSet>
      <dgm:spPr/>
    </dgm:pt>
    <dgm:pt modelId="{D1287AB9-AD29-4A15-89B5-EA5DB13F983A}" type="pres">
      <dgm:prSet presAssocID="{0A1719EB-A5A8-4C21-9896-3BE379B5ABD9}" presName="sibTrans" presStyleCnt="0"/>
      <dgm:spPr/>
    </dgm:pt>
    <dgm:pt modelId="{34580630-931E-41B9-883C-8BBA5EF672E1}" type="pres">
      <dgm:prSet presAssocID="{6D89665C-1D73-41A1-B0AF-FE0668435A34}" presName="compNode" presStyleCnt="0"/>
      <dgm:spPr/>
    </dgm:pt>
    <dgm:pt modelId="{9401D227-13AB-420A-BC80-FBF5750D941D}" type="pres">
      <dgm:prSet presAssocID="{6D89665C-1D73-41A1-B0AF-FE0668435A34}" presName="iconRect" presStyleLbl="node1" presStyleIdx="1" presStyleCnt="4" custScaleX="198704" custScaleY="19552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537B3C3-F2FB-4127-A2A2-492A8E6395F9}" type="pres">
      <dgm:prSet presAssocID="{6D89665C-1D73-41A1-B0AF-FE0668435A34}" presName="spaceRect" presStyleCnt="0"/>
      <dgm:spPr/>
    </dgm:pt>
    <dgm:pt modelId="{92391F52-7001-4BE8-94F0-92B4C49445B2}" type="pres">
      <dgm:prSet presAssocID="{6D89665C-1D73-41A1-B0AF-FE0668435A34}" presName="textRect" presStyleLbl="revTx" presStyleIdx="1" presStyleCnt="4">
        <dgm:presLayoutVars>
          <dgm:chMax val="1"/>
          <dgm:chPref val="1"/>
        </dgm:presLayoutVars>
      </dgm:prSet>
      <dgm:spPr/>
    </dgm:pt>
    <dgm:pt modelId="{FC7DD7D8-FC43-4F33-977D-84E1757B50EB}" type="pres">
      <dgm:prSet presAssocID="{72B71C88-DE67-4867-8E13-BF8F6AF134D8}" presName="sibTrans" presStyleCnt="0"/>
      <dgm:spPr/>
    </dgm:pt>
    <dgm:pt modelId="{64998A74-4E2D-4CA7-8A79-D5998E62CF0F}" type="pres">
      <dgm:prSet presAssocID="{43404281-F811-4C1B-9AA0-4543BD4BFEF4}" presName="compNode" presStyleCnt="0"/>
      <dgm:spPr/>
    </dgm:pt>
    <dgm:pt modelId="{DEE70775-6577-4F31-8D82-B897685AE9C7}" type="pres">
      <dgm:prSet presAssocID="{43404281-F811-4C1B-9AA0-4543BD4BFEF4}" presName="icon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gno di spunta"/>
        </a:ext>
      </dgm:extLst>
    </dgm:pt>
    <dgm:pt modelId="{75C690F1-B6CF-4B13-A1D6-55FFC43F6098}" type="pres">
      <dgm:prSet presAssocID="{43404281-F811-4C1B-9AA0-4543BD4BFEF4}" presName="spaceRect" presStyleCnt="0"/>
      <dgm:spPr/>
    </dgm:pt>
    <dgm:pt modelId="{A48BC0C2-BD0D-46F8-879C-F7D92C818F6D}" type="pres">
      <dgm:prSet presAssocID="{43404281-F811-4C1B-9AA0-4543BD4BFEF4}" presName="textRect" presStyleLbl="revTx" presStyleIdx="2" presStyleCnt="4">
        <dgm:presLayoutVars>
          <dgm:chMax val="1"/>
          <dgm:chPref val="1"/>
        </dgm:presLayoutVars>
      </dgm:prSet>
      <dgm:spPr/>
    </dgm:pt>
    <dgm:pt modelId="{CC84CB12-D616-4C47-B8AD-D6E3C8EB5191}" type="pres">
      <dgm:prSet presAssocID="{7BA30790-BD80-49F0-9B01-A3257D041453}" presName="sibTrans" presStyleCnt="0"/>
      <dgm:spPr/>
    </dgm:pt>
    <dgm:pt modelId="{57792E76-B007-43B0-A112-63701B6519F0}" type="pres">
      <dgm:prSet presAssocID="{B36CE10D-464F-44CB-8866-E07B16F1F9B5}" presName="compNode" presStyleCnt="0"/>
      <dgm:spPr/>
    </dgm:pt>
    <dgm:pt modelId="{3D2706A1-1DCA-4193-B07B-AC81D29D3469}" type="pres">
      <dgm:prSet presAssocID="{B36CE10D-464F-44CB-8866-E07B16F1F9B5}" presName="iconRect" presStyleLbl="node1" presStyleIdx="3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6C56D8DF-99AA-4BD7-BA04-081597E6925C}" type="pres">
      <dgm:prSet presAssocID="{B36CE10D-464F-44CB-8866-E07B16F1F9B5}" presName="spaceRect" presStyleCnt="0"/>
      <dgm:spPr/>
    </dgm:pt>
    <dgm:pt modelId="{D1C78EE8-C526-414B-8514-CC33BE05A6ED}" type="pres">
      <dgm:prSet presAssocID="{B36CE10D-464F-44CB-8866-E07B16F1F9B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1BA3703-1492-4448-A4AA-C8D374A867B7}" srcId="{2B4B7E39-44EA-4548-B626-C3C7664EE9C5}" destId="{B36CE10D-464F-44CB-8866-E07B16F1F9B5}" srcOrd="3" destOrd="0" parTransId="{3D3285AE-C30D-4E38-947A-04DC36A80A86}" sibTransId="{1FE2BE06-4F25-4738-8325-7CE3AE1E6B55}"/>
    <dgm:cxn modelId="{C852A623-1889-4C66-A49F-E1E3664D3FEA}" type="presOf" srcId="{4B9139B2-7A41-4499-8B38-9F6D2100D75E}" destId="{D0327CE5-B263-4E96-9275-37596060928C}" srcOrd="0" destOrd="0" presId="urn:microsoft.com/office/officeart/2018/2/layout/IconLabelList"/>
    <dgm:cxn modelId="{2D98152C-5D74-40D9-84BF-3A30565D9F8A}" type="presOf" srcId="{43404281-F811-4C1B-9AA0-4543BD4BFEF4}" destId="{A48BC0C2-BD0D-46F8-879C-F7D92C818F6D}" srcOrd="0" destOrd="0" presId="urn:microsoft.com/office/officeart/2018/2/layout/IconLabelList"/>
    <dgm:cxn modelId="{39F1D32D-4BAA-42BE-BE8F-660822405F6D}" srcId="{2B4B7E39-44EA-4548-B626-C3C7664EE9C5}" destId="{43404281-F811-4C1B-9AA0-4543BD4BFEF4}" srcOrd="2" destOrd="0" parTransId="{8B7527B5-9C11-4EF7-BCB9-1A1BC5CBAC32}" sibTransId="{7BA30790-BD80-49F0-9B01-A3257D041453}"/>
    <dgm:cxn modelId="{F873EA59-09AC-4299-AC42-13181ADE0DBA}" type="presOf" srcId="{B36CE10D-464F-44CB-8866-E07B16F1F9B5}" destId="{D1C78EE8-C526-414B-8514-CC33BE05A6ED}" srcOrd="0" destOrd="0" presId="urn:microsoft.com/office/officeart/2018/2/layout/IconLabelList"/>
    <dgm:cxn modelId="{37FD335A-6B29-4B8D-82B1-C1E7916A2ED6}" srcId="{2B4B7E39-44EA-4548-B626-C3C7664EE9C5}" destId="{4B9139B2-7A41-4499-8B38-9F6D2100D75E}" srcOrd="0" destOrd="0" parTransId="{6C772696-8233-4B25-9C4C-1A1911137719}" sibTransId="{0A1719EB-A5A8-4C21-9896-3BE379B5ABD9}"/>
    <dgm:cxn modelId="{A9515E94-FA64-4BD5-8181-19F0D4BAF470}" type="presOf" srcId="{6D89665C-1D73-41A1-B0AF-FE0668435A34}" destId="{92391F52-7001-4BE8-94F0-92B4C49445B2}" srcOrd="0" destOrd="0" presId="urn:microsoft.com/office/officeart/2018/2/layout/IconLabelList"/>
    <dgm:cxn modelId="{D76718CC-B29A-4472-B4F0-973EED3C65D0}" type="presOf" srcId="{2B4B7E39-44EA-4548-B626-C3C7664EE9C5}" destId="{B512482D-054C-4B3C-B4E2-59CE0B5827FF}" srcOrd="0" destOrd="0" presId="urn:microsoft.com/office/officeart/2018/2/layout/IconLabelList"/>
    <dgm:cxn modelId="{911F9AF2-233C-462A-A7BC-846EAF9C5D4E}" srcId="{2B4B7E39-44EA-4548-B626-C3C7664EE9C5}" destId="{6D89665C-1D73-41A1-B0AF-FE0668435A34}" srcOrd="1" destOrd="0" parTransId="{A006E706-E615-4CF9-8D4B-FD77E5ED9A79}" sibTransId="{72B71C88-DE67-4867-8E13-BF8F6AF134D8}"/>
    <dgm:cxn modelId="{9488BE90-432A-4602-BC8A-ED438C51A1A3}" type="presParOf" srcId="{B512482D-054C-4B3C-B4E2-59CE0B5827FF}" destId="{4484E780-E280-49D8-ACAF-3E232B5DDB53}" srcOrd="0" destOrd="0" presId="urn:microsoft.com/office/officeart/2018/2/layout/IconLabelList"/>
    <dgm:cxn modelId="{AC6BB7A7-A03B-4FA2-9D8C-F0E766694580}" type="presParOf" srcId="{4484E780-E280-49D8-ACAF-3E232B5DDB53}" destId="{9996A2C8-53FE-4F27-AEA9-49AD787BB298}" srcOrd="0" destOrd="0" presId="urn:microsoft.com/office/officeart/2018/2/layout/IconLabelList"/>
    <dgm:cxn modelId="{1BCB9B60-7A4D-46ED-B62E-C12F9BF96062}" type="presParOf" srcId="{4484E780-E280-49D8-ACAF-3E232B5DDB53}" destId="{48A34718-05BF-4AFB-B28F-525154878DB0}" srcOrd="1" destOrd="0" presId="urn:microsoft.com/office/officeart/2018/2/layout/IconLabelList"/>
    <dgm:cxn modelId="{306D23AD-5205-40CC-B6B0-90D8657D70FB}" type="presParOf" srcId="{4484E780-E280-49D8-ACAF-3E232B5DDB53}" destId="{D0327CE5-B263-4E96-9275-37596060928C}" srcOrd="2" destOrd="0" presId="urn:microsoft.com/office/officeart/2018/2/layout/IconLabelList"/>
    <dgm:cxn modelId="{58246B12-CDD5-4F10-A264-1EE603D5EB2E}" type="presParOf" srcId="{B512482D-054C-4B3C-B4E2-59CE0B5827FF}" destId="{D1287AB9-AD29-4A15-89B5-EA5DB13F983A}" srcOrd="1" destOrd="0" presId="urn:microsoft.com/office/officeart/2018/2/layout/IconLabelList"/>
    <dgm:cxn modelId="{9201BA59-8A8B-46FB-8622-D4E00E3FBC5E}" type="presParOf" srcId="{B512482D-054C-4B3C-B4E2-59CE0B5827FF}" destId="{34580630-931E-41B9-883C-8BBA5EF672E1}" srcOrd="2" destOrd="0" presId="urn:microsoft.com/office/officeart/2018/2/layout/IconLabelList"/>
    <dgm:cxn modelId="{18E67E3B-2FC0-4186-9D20-BC9E2CF60587}" type="presParOf" srcId="{34580630-931E-41B9-883C-8BBA5EF672E1}" destId="{9401D227-13AB-420A-BC80-FBF5750D941D}" srcOrd="0" destOrd="0" presId="urn:microsoft.com/office/officeart/2018/2/layout/IconLabelList"/>
    <dgm:cxn modelId="{1EB9838F-3191-4A73-A5C8-4CD7D9707724}" type="presParOf" srcId="{34580630-931E-41B9-883C-8BBA5EF672E1}" destId="{0537B3C3-F2FB-4127-A2A2-492A8E6395F9}" srcOrd="1" destOrd="0" presId="urn:microsoft.com/office/officeart/2018/2/layout/IconLabelList"/>
    <dgm:cxn modelId="{315F0622-68FD-4F91-8C33-E7AED1B98E5D}" type="presParOf" srcId="{34580630-931E-41B9-883C-8BBA5EF672E1}" destId="{92391F52-7001-4BE8-94F0-92B4C49445B2}" srcOrd="2" destOrd="0" presId="urn:microsoft.com/office/officeart/2018/2/layout/IconLabelList"/>
    <dgm:cxn modelId="{1E59CBED-95B2-4C21-9153-46E4B14AE3CC}" type="presParOf" srcId="{B512482D-054C-4B3C-B4E2-59CE0B5827FF}" destId="{FC7DD7D8-FC43-4F33-977D-84E1757B50EB}" srcOrd="3" destOrd="0" presId="urn:microsoft.com/office/officeart/2018/2/layout/IconLabelList"/>
    <dgm:cxn modelId="{DA8B2C3C-46D0-418F-B16D-CA0041F27716}" type="presParOf" srcId="{B512482D-054C-4B3C-B4E2-59CE0B5827FF}" destId="{64998A74-4E2D-4CA7-8A79-D5998E62CF0F}" srcOrd="4" destOrd="0" presId="urn:microsoft.com/office/officeart/2018/2/layout/IconLabelList"/>
    <dgm:cxn modelId="{20F39D04-CC30-438E-A6BC-8E81167A46BE}" type="presParOf" srcId="{64998A74-4E2D-4CA7-8A79-D5998E62CF0F}" destId="{DEE70775-6577-4F31-8D82-B897685AE9C7}" srcOrd="0" destOrd="0" presId="urn:microsoft.com/office/officeart/2018/2/layout/IconLabelList"/>
    <dgm:cxn modelId="{2FE73093-A52A-4651-AA4A-B3D033CBB822}" type="presParOf" srcId="{64998A74-4E2D-4CA7-8A79-D5998E62CF0F}" destId="{75C690F1-B6CF-4B13-A1D6-55FFC43F6098}" srcOrd="1" destOrd="0" presId="urn:microsoft.com/office/officeart/2018/2/layout/IconLabelList"/>
    <dgm:cxn modelId="{A29A633C-A682-43DE-BF73-AC50A3E3F5E2}" type="presParOf" srcId="{64998A74-4E2D-4CA7-8A79-D5998E62CF0F}" destId="{A48BC0C2-BD0D-46F8-879C-F7D92C818F6D}" srcOrd="2" destOrd="0" presId="urn:microsoft.com/office/officeart/2018/2/layout/IconLabelList"/>
    <dgm:cxn modelId="{FBE10EB6-23F4-4D9F-BB1C-EAE15806D9C8}" type="presParOf" srcId="{B512482D-054C-4B3C-B4E2-59CE0B5827FF}" destId="{CC84CB12-D616-4C47-B8AD-D6E3C8EB5191}" srcOrd="5" destOrd="0" presId="urn:microsoft.com/office/officeart/2018/2/layout/IconLabelList"/>
    <dgm:cxn modelId="{C509B829-0C7F-46A5-8665-66A2126D5F79}" type="presParOf" srcId="{B512482D-054C-4B3C-B4E2-59CE0B5827FF}" destId="{57792E76-B007-43B0-A112-63701B6519F0}" srcOrd="6" destOrd="0" presId="urn:microsoft.com/office/officeart/2018/2/layout/IconLabelList"/>
    <dgm:cxn modelId="{8500CC12-2BB2-40C6-94F7-30BF39DEF400}" type="presParOf" srcId="{57792E76-B007-43B0-A112-63701B6519F0}" destId="{3D2706A1-1DCA-4193-B07B-AC81D29D3469}" srcOrd="0" destOrd="0" presId="urn:microsoft.com/office/officeart/2018/2/layout/IconLabelList"/>
    <dgm:cxn modelId="{F416F337-C55E-4578-BF90-000F10EE022A}" type="presParOf" srcId="{57792E76-B007-43B0-A112-63701B6519F0}" destId="{6C56D8DF-99AA-4BD7-BA04-081597E6925C}" srcOrd="1" destOrd="0" presId="urn:microsoft.com/office/officeart/2018/2/layout/IconLabelList"/>
    <dgm:cxn modelId="{0DF782B8-297D-4D1A-97E9-BF5D854FE31D}" type="presParOf" srcId="{57792E76-B007-43B0-A112-63701B6519F0}" destId="{D1C78EE8-C526-414B-8514-CC33BE05A6E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AF1213-4129-4742-AB3D-FC8900CA70E4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26D918-1938-4CF6-8370-570DE00091E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rispetto all’aspersione, la FAO indica un’efficienza di distribuzione pari al 90%, che cresce al 95% se si pratica la subirrigazione</a:t>
          </a:r>
          <a:endParaRPr lang="en-US" dirty="0"/>
        </a:p>
      </dgm:t>
    </dgm:pt>
    <dgm:pt modelId="{BCE73F8E-C339-4B7C-B031-CFA30B67ECF6}" type="parTrans" cxnId="{71F3061D-A318-4EEF-B1EA-2E86CF1C3680}">
      <dgm:prSet/>
      <dgm:spPr/>
      <dgm:t>
        <a:bodyPr/>
        <a:lstStyle/>
        <a:p>
          <a:endParaRPr lang="en-US"/>
        </a:p>
      </dgm:t>
    </dgm:pt>
    <dgm:pt modelId="{615D9D2A-A141-4748-93B9-0C092727743B}" type="sibTrans" cxnId="{71F3061D-A318-4EEF-B1EA-2E86CF1C368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7DF8779-D3D0-4937-AA33-788B2719124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bassa pressione d’esercizio e elevato risparmio energetico, </a:t>
          </a:r>
          <a:endParaRPr lang="en-US"/>
        </a:p>
      </dgm:t>
    </dgm:pt>
    <dgm:pt modelId="{30B88D55-8C6D-4057-A913-1B2C57FC195B}" type="parTrans" cxnId="{554446F1-1141-4337-99C6-61821480998F}">
      <dgm:prSet/>
      <dgm:spPr/>
      <dgm:t>
        <a:bodyPr/>
        <a:lstStyle/>
        <a:p>
          <a:endParaRPr lang="en-US"/>
        </a:p>
      </dgm:t>
    </dgm:pt>
    <dgm:pt modelId="{661EDF5F-9EC2-4FCF-9C54-7CFD2E37B72C}" type="sibTrans" cxnId="{554446F1-1141-4337-99C6-61821480998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9EAE97A-6B0B-4972-9362-A7F9781FCB49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possibilità di impiegare materiali plastici sottili  (e quindi economici) </a:t>
          </a:r>
          <a:endParaRPr lang="en-US" dirty="0"/>
        </a:p>
      </dgm:t>
    </dgm:pt>
    <dgm:pt modelId="{DB78B053-7775-4C91-8E2D-4466765D9507}" type="parTrans" cxnId="{283D67F8-96A1-41B0-9CB9-48CF475E3383}">
      <dgm:prSet/>
      <dgm:spPr/>
      <dgm:t>
        <a:bodyPr/>
        <a:lstStyle/>
        <a:p>
          <a:endParaRPr lang="en-US"/>
        </a:p>
      </dgm:t>
    </dgm:pt>
    <dgm:pt modelId="{9E4BD029-4A04-4B1A-A774-06457DB536B3}" type="sibTrans" cxnId="{283D67F8-96A1-41B0-9CB9-48CF475E338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0DD06C1-5807-433E-A67D-54AF86210B60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erogatori a bassa portata </a:t>
          </a:r>
          <a:r>
            <a:rPr lang="it-IT" dirty="0" err="1"/>
            <a:t>autompensanti</a:t>
          </a:r>
          <a:r>
            <a:rPr lang="it-IT" dirty="0"/>
            <a:t>, con cui eseguire lunghi turni d’ irrigazione</a:t>
          </a:r>
          <a:endParaRPr lang="en-US" dirty="0"/>
        </a:p>
      </dgm:t>
    </dgm:pt>
    <dgm:pt modelId="{E89754BD-1B2B-4AC6-B0AA-37EA0C81519C}" type="parTrans" cxnId="{1ED60362-CB82-4753-9A06-0E1B243B73FB}">
      <dgm:prSet/>
      <dgm:spPr/>
      <dgm:t>
        <a:bodyPr/>
        <a:lstStyle/>
        <a:p>
          <a:endParaRPr lang="en-US"/>
        </a:p>
      </dgm:t>
    </dgm:pt>
    <dgm:pt modelId="{755D8DDF-4D62-469F-9F83-1837A5AF2067}" type="sibTrans" cxnId="{1ED60362-CB82-4753-9A06-0E1B243B73F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A2FF53C-FAE3-4FB9-A387-47391E15F9F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Possibilità di fertirrigare</a:t>
          </a:r>
          <a:endParaRPr lang="en-US" dirty="0"/>
        </a:p>
      </dgm:t>
    </dgm:pt>
    <dgm:pt modelId="{2E1597AB-A3B9-4704-ADA9-59F0E4F0B4A5}" type="parTrans" cxnId="{E83A4916-0B3B-4EDF-BF7F-8BEFF234E1CE}">
      <dgm:prSet/>
      <dgm:spPr/>
      <dgm:t>
        <a:bodyPr/>
        <a:lstStyle/>
        <a:p>
          <a:endParaRPr lang="en-US"/>
        </a:p>
      </dgm:t>
    </dgm:pt>
    <dgm:pt modelId="{B21744A6-A999-4C45-8BC6-7B3E007231B3}" type="sibTrans" cxnId="{E83A4916-0B3B-4EDF-BF7F-8BEFF234E1CE}">
      <dgm:prSet/>
      <dgm:spPr/>
      <dgm:t>
        <a:bodyPr/>
        <a:lstStyle/>
        <a:p>
          <a:endParaRPr lang="en-US"/>
        </a:p>
      </dgm:t>
    </dgm:pt>
    <dgm:pt modelId="{37808BB1-314E-499E-B83D-78489B40C889}" type="pres">
      <dgm:prSet presAssocID="{D3AF1213-4129-4742-AB3D-FC8900CA70E4}" presName="root" presStyleCnt="0">
        <dgm:presLayoutVars>
          <dgm:dir/>
          <dgm:resizeHandles val="exact"/>
        </dgm:presLayoutVars>
      </dgm:prSet>
      <dgm:spPr/>
    </dgm:pt>
    <dgm:pt modelId="{187894F3-51B2-468C-95E0-525774FF0695}" type="pres">
      <dgm:prSet presAssocID="{D3AF1213-4129-4742-AB3D-FC8900CA70E4}" presName="container" presStyleCnt="0">
        <dgm:presLayoutVars>
          <dgm:dir/>
          <dgm:resizeHandles val="exact"/>
        </dgm:presLayoutVars>
      </dgm:prSet>
      <dgm:spPr/>
    </dgm:pt>
    <dgm:pt modelId="{E51CD3D7-87DD-49BA-8608-132C86A43361}" type="pres">
      <dgm:prSet presAssocID="{EF26D918-1938-4CF6-8370-570DE00091E1}" presName="compNode" presStyleCnt="0"/>
      <dgm:spPr/>
    </dgm:pt>
    <dgm:pt modelId="{DC786001-83B2-40EA-BD94-CEF68A799571}" type="pres">
      <dgm:prSet presAssocID="{EF26D918-1938-4CF6-8370-570DE00091E1}" presName="iconBgRect" presStyleLbl="bgShp" presStyleIdx="0" presStyleCnt="5"/>
      <dgm:spPr/>
    </dgm:pt>
    <dgm:pt modelId="{F8BEE4E8-C7C1-443A-A208-48A5675C2F8F}" type="pres">
      <dgm:prSet presAssocID="{EF26D918-1938-4CF6-8370-570DE00091E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ttotitoli"/>
        </a:ext>
      </dgm:extLst>
    </dgm:pt>
    <dgm:pt modelId="{D01A8AC5-8703-47E4-84E5-E8238D30AD0C}" type="pres">
      <dgm:prSet presAssocID="{EF26D918-1938-4CF6-8370-570DE00091E1}" presName="spaceRect" presStyleCnt="0"/>
      <dgm:spPr/>
    </dgm:pt>
    <dgm:pt modelId="{8BBBA184-8CD8-4A8C-8D27-E13F670AD802}" type="pres">
      <dgm:prSet presAssocID="{EF26D918-1938-4CF6-8370-570DE00091E1}" presName="textRect" presStyleLbl="revTx" presStyleIdx="0" presStyleCnt="5">
        <dgm:presLayoutVars>
          <dgm:chMax val="1"/>
          <dgm:chPref val="1"/>
        </dgm:presLayoutVars>
      </dgm:prSet>
      <dgm:spPr/>
    </dgm:pt>
    <dgm:pt modelId="{9B0E1D5E-C9B4-4496-872B-E3675859AF23}" type="pres">
      <dgm:prSet presAssocID="{615D9D2A-A141-4748-93B9-0C092727743B}" presName="sibTrans" presStyleLbl="sibTrans2D1" presStyleIdx="0" presStyleCnt="0"/>
      <dgm:spPr/>
    </dgm:pt>
    <dgm:pt modelId="{D3262F94-A433-4990-981B-8E00C2F3D223}" type="pres">
      <dgm:prSet presAssocID="{77DF8779-D3D0-4937-AA33-788B27191240}" presName="compNode" presStyleCnt="0"/>
      <dgm:spPr/>
    </dgm:pt>
    <dgm:pt modelId="{4426689B-DDD0-4E7B-9B30-C5B3D2E72032}" type="pres">
      <dgm:prSet presAssocID="{77DF8779-D3D0-4937-AA33-788B27191240}" presName="iconBgRect" presStyleLbl="bgShp" presStyleIdx="1" presStyleCnt="5"/>
      <dgm:spPr/>
    </dgm:pt>
    <dgm:pt modelId="{32562C22-314D-49EA-B2D4-A842C683C990}" type="pres">
      <dgm:prSet presAssocID="{77DF8779-D3D0-4937-AA33-788B2719124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ito cardiaco"/>
        </a:ext>
      </dgm:extLst>
    </dgm:pt>
    <dgm:pt modelId="{98C296B9-42A1-47DE-B0F0-DD007DA089B7}" type="pres">
      <dgm:prSet presAssocID="{77DF8779-D3D0-4937-AA33-788B27191240}" presName="spaceRect" presStyleCnt="0"/>
      <dgm:spPr/>
    </dgm:pt>
    <dgm:pt modelId="{2C8785EC-244F-40C6-A6E3-9BA32D11B0F8}" type="pres">
      <dgm:prSet presAssocID="{77DF8779-D3D0-4937-AA33-788B27191240}" presName="textRect" presStyleLbl="revTx" presStyleIdx="1" presStyleCnt="5">
        <dgm:presLayoutVars>
          <dgm:chMax val="1"/>
          <dgm:chPref val="1"/>
        </dgm:presLayoutVars>
      </dgm:prSet>
      <dgm:spPr/>
    </dgm:pt>
    <dgm:pt modelId="{924837D6-F49E-454C-BB53-C71CCD4568F0}" type="pres">
      <dgm:prSet presAssocID="{661EDF5F-9EC2-4FCF-9C54-7CFD2E37B72C}" presName="sibTrans" presStyleLbl="sibTrans2D1" presStyleIdx="0" presStyleCnt="0"/>
      <dgm:spPr/>
    </dgm:pt>
    <dgm:pt modelId="{4B807D45-6AE5-4493-A3E0-2BBAC402B57E}" type="pres">
      <dgm:prSet presAssocID="{39EAE97A-6B0B-4972-9362-A7F9781FCB49}" presName="compNode" presStyleCnt="0"/>
      <dgm:spPr/>
    </dgm:pt>
    <dgm:pt modelId="{08013415-C4B0-4A82-A593-5F1569282A82}" type="pres">
      <dgm:prSet presAssocID="{39EAE97A-6B0B-4972-9362-A7F9781FCB49}" presName="iconBgRect" presStyleLbl="bgShp" presStyleIdx="2" presStyleCnt="5" custLinFactNeighborY="-44640"/>
      <dgm:spPr/>
    </dgm:pt>
    <dgm:pt modelId="{E7D9F90B-86C4-40E3-866C-70ABF8248046}" type="pres">
      <dgm:prSet presAssocID="{39EAE97A-6B0B-4972-9362-A7F9781FCB49}" presName="iconRect" presStyleLbl="node1" presStyleIdx="2" presStyleCnt="5" custLinFactNeighborY="-7697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lamita"/>
        </a:ext>
      </dgm:extLst>
    </dgm:pt>
    <dgm:pt modelId="{054BF1BF-AA22-4273-9BCE-6EE3A96E99E7}" type="pres">
      <dgm:prSet presAssocID="{39EAE97A-6B0B-4972-9362-A7F9781FCB49}" presName="spaceRect" presStyleCnt="0"/>
      <dgm:spPr/>
    </dgm:pt>
    <dgm:pt modelId="{C24AA63A-2A10-4E56-A9C6-1BEA2E5A99BD}" type="pres">
      <dgm:prSet presAssocID="{39EAE97A-6B0B-4972-9362-A7F9781FCB49}" presName="textRect" presStyleLbl="revTx" presStyleIdx="2" presStyleCnt="5" custLinFactNeighborX="834" custLinFactNeighborY="-41588">
        <dgm:presLayoutVars>
          <dgm:chMax val="1"/>
          <dgm:chPref val="1"/>
        </dgm:presLayoutVars>
      </dgm:prSet>
      <dgm:spPr/>
    </dgm:pt>
    <dgm:pt modelId="{5D9F46CD-F11D-4CF6-9A84-20464131E475}" type="pres">
      <dgm:prSet presAssocID="{9E4BD029-4A04-4B1A-A774-06457DB536B3}" presName="sibTrans" presStyleLbl="sibTrans2D1" presStyleIdx="0" presStyleCnt="0"/>
      <dgm:spPr/>
    </dgm:pt>
    <dgm:pt modelId="{A50AA658-823B-4676-9129-648D2FBDCFFF}" type="pres">
      <dgm:prSet presAssocID="{80DD06C1-5807-433E-A67D-54AF86210B60}" presName="compNode" presStyleCnt="0"/>
      <dgm:spPr/>
    </dgm:pt>
    <dgm:pt modelId="{2C401CE7-7088-4E10-9FBE-4EDB7B34463C}" type="pres">
      <dgm:prSet presAssocID="{80DD06C1-5807-433E-A67D-54AF86210B60}" presName="iconBgRect" presStyleLbl="bgShp" presStyleIdx="3" presStyleCnt="5" custLinFactNeighborY="-47430"/>
      <dgm:spPr/>
    </dgm:pt>
    <dgm:pt modelId="{915F8531-05B2-4CF4-9796-CD5B14634284}" type="pres">
      <dgm:prSet presAssocID="{80DD06C1-5807-433E-A67D-54AF86210B60}" presName="iconRect" presStyleLbl="node1" presStyleIdx="3" presStyleCnt="5" custLinFactNeighborY="-8178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ing pot"/>
        </a:ext>
      </dgm:extLst>
    </dgm:pt>
    <dgm:pt modelId="{24C8895A-DE1E-452B-B713-8AD46BB0568F}" type="pres">
      <dgm:prSet presAssocID="{80DD06C1-5807-433E-A67D-54AF86210B60}" presName="spaceRect" presStyleCnt="0"/>
      <dgm:spPr/>
    </dgm:pt>
    <dgm:pt modelId="{A5ACEC3A-BEF6-476A-8AF5-0D3A808A6B10}" type="pres">
      <dgm:prSet presAssocID="{80DD06C1-5807-433E-A67D-54AF86210B60}" presName="textRect" presStyleLbl="revTx" presStyleIdx="3" presStyleCnt="5" custLinFactNeighborX="1332" custLinFactNeighborY="-51098">
        <dgm:presLayoutVars>
          <dgm:chMax val="1"/>
          <dgm:chPref val="1"/>
        </dgm:presLayoutVars>
      </dgm:prSet>
      <dgm:spPr/>
    </dgm:pt>
    <dgm:pt modelId="{1C60C874-901C-4B05-8EAA-C167B6FB24F2}" type="pres">
      <dgm:prSet presAssocID="{755D8DDF-4D62-469F-9F83-1837A5AF2067}" presName="sibTrans" presStyleLbl="sibTrans2D1" presStyleIdx="0" presStyleCnt="0"/>
      <dgm:spPr/>
    </dgm:pt>
    <dgm:pt modelId="{79E68D37-C84F-4A10-A252-4AC0D9497637}" type="pres">
      <dgm:prSet presAssocID="{AA2FF53C-FAE3-4FB9-A387-47391E15F9FC}" presName="compNode" presStyleCnt="0"/>
      <dgm:spPr/>
    </dgm:pt>
    <dgm:pt modelId="{0A9FB668-EF12-4B0C-ADB7-71AE784410F2}" type="pres">
      <dgm:prSet presAssocID="{AA2FF53C-FAE3-4FB9-A387-47391E15F9FC}" presName="iconBgRect" presStyleLbl="bgShp" presStyleIdx="4" presStyleCnt="5" custLinFactNeighborY="-92070"/>
      <dgm:spPr/>
    </dgm:pt>
    <dgm:pt modelId="{2EE71D70-D709-4D58-898B-C3D575743FBF}" type="pres">
      <dgm:prSet presAssocID="{AA2FF53C-FAE3-4FB9-A387-47391E15F9FC}" presName="iconRect" presStyleLbl="node1" presStyleIdx="4" presStyleCnt="5" custLinFactY="-58762" custLinFactNeighborY="-1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mpadina"/>
        </a:ext>
      </dgm:extLst>
    </dgm:pt>
    <dgm:pt modelId="{87E0DAD3-DDFB-4B62-8D06-57A2DE54A798}" type="pres">
      <dgm:prSet presAssocID="{AA2FF53C-FAE3-4FB9-A387-47391E15F9FC}" presName="spaceRect" presStyleCnt="0"/>
      <dgm:spPr/>
    </dgm:pt>
    <dgm:pt modelId="{D102E27A-6E74-4180-A58A-AFA1C5432E23}" type="pres">
      <dgm:prSet presAssocID="{AA2FF53C-FAE3-4FB9-A387-47391E15F9FC}" presName="textRect" presStyleLbl="revTx" presStyleIdx="4" presStyleCnt="5" custLinFactNeighborX="-601" custLinFactNeighborY="-98324">
        <dgm:presLayoutVars>
          <dgm:chMax val="1"/>
          <dgm:chPref val="1"/>
        </dgm:presLayoutVars>
      </dgm:prSet>
      <dgm:spPr/>
    </dgm:pt>
  </dgm:ptLst>
  <dgm:cxnLst>
    <dgm:cxn modelId="{DFAEBE05-E2F6-48EE-A05C-6418C20FF8A6}" type="presOf" srcId="{80DD06C1-5807-433E-A67D-54AF86210B60}" destId="{A5ACEC3A-BEF6-476A-8AF5-0D3A808A6B10}" srcOrd="0" destOrd="0" presId="urn:microsoft.com/office/officeart/2018/2/layout/IconCircleList"/>
    <dgm:cxn modelId="{E83A4916-0B3B-4EDF-BF7F-8BEFF234E1CE}" srcId="{D3AF1213-4129-4742-AB3D-FC8900CA70E4}" destId="{AA2FF53C-FAE3-4FB9-A387-47391E15F9FC}" srcOrd="4" destOrd="0" parTransId="{2E1597AB-A3B9-4704-ADA9-59F0E4F0B4A5}" sibTransId="{B21744A6-A999-4C45-8BC6-7B3E007231B3}"/>
    <dgm:cxn modelId="{71F3061D-A318-4EEF-B1EA-2E86CF1C3680}" srcId="{D3AF1213-4129-4742-AB3D-FC8900CA70E4}" destId="{EF26D918-1938-4CF6-8370-570DE00091E1}" srcOrd="0" destOrd="0" parTransId="{BCE73F8E-C339-4B7C-B031-CFA30B67ECF6}" sibTransId="{615D9D2A-A141-4748-93B9-0C092727743B}"/>
    <dgm:cxn modelId="{CFD0BC1F-172A-46D3-B426-9C487AF462A8}" type="presOf" srcId="{39EAE97A-6B0B-4972-9362-A7F9781FCB49}" destId="{C24AA63A-2A10-4E56-A9C6-1BEA2E5A99BD}" srcOrd="0" destOrd="0" presId="urn:microsoft.com/office/officeart/2018/2/layout/IconCircleList"/>
    <dgm:cxn modelId="{8EC1ED30-68DC-48B7-B6E3-6EEEAF0872B6}" type="presOf" srcId="{AA2FF53C-FAE3-4FB9-A387-47391E15F9FC}" destId="{D102E27A-6E74-4180-A58A-AFA1C5432E23}" srcOrd="0" destOrd="0" presId="urn:microsoft.com/office/officeart/2018/2/layout/IconCircleList"/>
    <dgm:cxn modelId="{8556E546-76D1-42E4-9D43-09A02DC1D362}" type="presOf" srcId="{EF26D918-1938-4CF6-8370-570DE00091E1}" destId="{8BBBA184-8CD8-4A8C-8D27-E13F670AD802}" srcOrd="0" destOrd="0" presId="urn:microsoft.com/office/officeart/2018/2/layout/IconCircleList"/>
    <dgm:cxn modelId="{E708795F-02E4-4AA2-B161-BFF660B443E6}" type="presOf" srcId="{661EDF5F-9EC2-4FCF-9C54-7CFD2E37B72C}" destId="{924837D6-F49E-454C-BB53-C71CCD4568F0}" srcOrd="0" destOrd="0" presId="urn:microsoft.com/office/officeart/2018/2/layout/IconCircleList"/>
    <dgm:cxn modelId="{1ED60362-CB82-4753-9A06-0E1B243B73FB}" srcId="{D3AF1213-4129-4742-AB3D-FC8900CA70E4}" destId="{80DD06C1-5807-433E-A67D-54AF86210B60}" srcOrd="3" destOrd="0" parTransId="{E89754BD-1B2B-4AC6-B0AA-37EA0C81519C}" sibTransId="{755D8DDF-4D62-469F-9F83-1837A5AF2067}"/>
    <dgm:cxn modelId="{0236107E-1A3D-4AB4-B6A8-60A5F93EE920}" type="presOf" srcId="{77DF8779-D3D0-4937-AA33-788B27191240}" destId="{2C8785EC-244F-40C6-A6E3-9BA32D11B0F8}" srcOrd="0" destOrd="0" presId="urn:microsoft.com/office/officeart/2018/2/layout/IconCircleList"/>
    <dgm:cxn modelId="{66B4DB7F-484F-4252-A305-DBF867C4F197}" type="presOf" srcId="{755D8DDF-4D62-469F-9F83-1837A5AF2067}" destId="{1C60C874-901C-4B05-8EAA-C167B6FB24F2}" srcOrd="0" destOrd="0" presId="urn:microsoft.com/office/officeart/2018/2/layout/IconCircleList"/>
    <dgm:cxn modelId="{43CFBAAD-8C26-4AD3-99F1-03DDFC89AB07}" type="presOf" srcId="{9E4BD029-4A04-4B1A-A774-06457DB536B3}" destId="{5D9F46CD-F11D-4CF6-9A84-20464131E475}" srcOrd="0" destOrd="0" presId="urn:microsoft.com/office/officeart/2018/2/layout/IconCircleList"/>
    <dgm:cxn modelId="{F81914C1-A8DF-4F66-B4CE-556C0B614790}" type="presOf" srcId="{615D9D2A-A141-4748-93B9-0C092727743B}" destId="{9B0E1D5E-C9B4-4496-872B-E3675859AF23}" srcOrd="0" destOrd="0" presId="urn:microsoft.com/office/officeart/2018/2/layout/IconCircleList"/>
    <dgm:cxn modelId="{84D765D2-C2C4-4552-BA5B-8050E521E6F7}" type="presOf" srcId="{D3AF1213-4129-4742-AB3D-FC8900CA70E4}" destId="{37808BB1-314E-499E-B83D-78489B40C889}" srcOrd="0" destOrd="0" presId="urn:microsoft.com/office/officeart/2018/2/layout/IconCircleList"/>
    <dgm:cxn modelId="{554446F1-1141-4337-99C6-61821480998F}" srcId="{D3AF1213-4129-4742-AB3D-FC8900CA70E4}" destId="{77DF8779-D3D0-4937-AA33-788B27191240}" srcOrd="1" destOrd="0" parTransId="{30B88D55-8C6D-4057-A913-1B2C57FC195B}" sibTransId="{661EDF5F-9EC2-4FCF-9C54-7CFD2E37B72C}"/>
    <dgm:cxn modelId="{283D67F8-96A1-41B0-9CB9-48CF475E3383}" srcId="{D3AF1213-4129-4742-AB3D-FC8900CA70E4}" destId="{39EAE97A-6B0B-4972-9362-A7F9781FCB49}" srcOrd="2" destOrd="0" parTransId="{DB78B053-7775-4C91-8E2D-4466765D9507}" sibTransId="{9E4BD029-4A04-4B1A-A774-06457DB536B3}"/>
    <dgm:cxn modelId="{B69D2092-2881-4FDB-9870-EC9181F30343}" type="presParOf" srcId="{37808BB1-314E-499E-B83D-78489B40C889}" destId="{187894F3-51B2-468C-95E0-525774FF0695}" srcOrd="0" destOrd="0" presId="urn:microsoft.com/office/officeart/2018/2/layout/IconCircleList"/>
    <dgm:cxn modelId="{15BB975A-81BF-4F7D-B15B-FE8250B18312}" type="presParOf" srcId="{187894F3-51B2-468C-95E0-525774FF0695}" destId="{E51CD3D7-87DD-49BA-8608-132C86A43361}" srcOrd="0" destOrd="0" presId="urn:microsoft.com/office/officeart/2018/2/layout/IconCircleList"/>
    <dgm:cxn modelId="{50B67646-0B5B-42DC-967D-74FB32BABDE1}" type="presParOf" srcId="{E51CD3D7-87DD-49BA-8608-132C86A43361}" destId="{DC786001-83B2-40EA-BD94-CEF68A799571}" srcOrd="0" destOrd="0" presId="urn:microsoft.com/office/officeart/2018/2/layout/IconCircleList"/>
    <dgm:cxn modelId="{C93FA40F-73CD-48DE-B01F-3CB46CA54124}" type="presParOf" srcId="{E51CD3D7-87DD-49BA-8608-132C86A43361}" destId="{F8BEE4E8-C7C1-443A-A208-48A5675C2F8F}" srcOrd="1" destOrd="0" presId="urn:microsoft.com/office/officeart/2018/2/layout/IconCircleList"/>
    <dgm:cxn modelId="{B4877484-81F5-46A1-8D0D-4567ED6C27CE}" type="presParOf" srcId="{E51CD3D7-87DD-49BA-8608-132C86A43361}" destId="{D01A8AC5-8703-47E4-84E5-E8238D30AD0C}" srcOrd="2" destOrd="0" presId="urn:microsoft.com/office/officeart/2018/2/layout/IconCircleList"/>
    <dgm:cxn modelId="{8646F09D-B86A-4D63-A414-2271456031F8}" type="presParOf" srcId="{E51CD3D7-87DD-49BA-8608-132C86A43361}" destId="{8BBBA184-8CD8-4A8C-8D27-E13F670AD802}" srcOrd="3" destOrd="0" presId="urn:microsoft.com/office/officeart/2018/2/layout/IconCircleList"/>
    <dgm:cxn modelId="{02D1F348-FCC8-4552-814B-4EB50E75ED40}" type="presParOf" srcId="{187894F3-51B2-468C-95E0-525774FF0695}" destId="{9B0E1D5E-C9B4-4496-872B-E3675859AF23}" srcOrd="1" destOrd="0" presId="urn:microsoft.com/office/officeart/2018/2/layout/IconCircleList"/>
    <dgm:cxn modelId="{93764FD4-F8F1-4EFD-AD5E-34F4C12EA08E}" type="presParOf" srcId="{187894F3-51B2-468C-95E0-525774FF0695}" destId="{D3262F94-A433-4990-981B-8E00C2F3D223}" srcOrd="2" destOrd="0" presId="urn:microsoft.com/office/officeart/2018/2/layout/IconCircleList"/>
    <dgm:cxn modelId="{4BA7F96B-EAD0-4ED0-B42B-E5745B2EF9D1}" type="presParOf" srcId="{D3262F94-A433-4990-981B-8E00C2F3D223}" destId="{4426689B-DDD0-4E7B-9B30-C5B3D2E72032}" srcOrd="0" destOrd="0" presId="urn:microsoft.com/office/officeart/2018/2/layout/IconCircleList"/>
    <dgm:cxn modelId="{55768E9F-FC08-432E-B468-2145CB0EB833}" type="presParOf" srcId="{D3262F94-A433-4990-981B-8E00C2F3D223}" destId="{32562C22-314D-49EA-B2D4-A842C683C990}" srcOrd="1" destOrd="0" presId="urn:microsoft.com/office/officeart/2018/2/layout/IconCircleList"/>
    <dgm:cxn modelId="{2A3A4682-A929-4E07-925C-EEC515539B5B}" type="presParOf" srcId="{D3262F94-A433-4990-981B-8E00C2F3D223}" destId="{98C296B9-42A1-47DE-B0F0-DD007DA089B7}" srcOrd="2" destOrd="0" presId="urn:microsoft.com/office/officeart/2018/2/layout/IconCircleList"/>
    <dgm:cxn modelId="{65A19E41-31B3-4145-9548-B263CF610465}" type="presParOf" srcId="{D3262F94-A433-4990-981B-8E00C2F3D223}" destId="{2C8785EC-244F-40C6-A6E3-9BA32D11B0F8}" srcOrd="3" destOrd="0" presId="urn:microsoft.com/office/officeart/2018/2/layout/IconCircleList"/>
    <dgm:cxn modelId="{C8D9690B-9A87-4DE2-A0CE-DE61CC341945}" type="presParOf" srcId="{187894F3-51B2-468C-95E0-525774FF0695}" destId="{924837D6-F49E-454C-BB53-C71CCD4568F0}" srcOrd="3" destOrd="0" presId="urn:microsoft.com/office/officeart/2018/2/layout/IconCircleList"/>
    <dgm:cxn modelId="{D55F5494-9EA7-4638-9D0B-A6436E29A46B}" type="presParOf" srcId="{187894F3-51B2-468C-95E0-525774FF0695}" destId="{4B807D45-6AE5-4493-A3E0-2BBAC402B57E}" srcOrd="4" destOrd="0" presId="urn:microsoft.com/office/officeart/2018/2/layout/IconCircleList"/>
    <dgm:cxn modelId="{2D8182D6-465B-469C-8EE4-E741F558F378}" type="presParOf" srcId="{4B807D45-6AE5-4493-A3E0-2BBAC402B57E}" destId="{08013415-C4B0-4A82-A593-5F1569282A82}" srcOrd="0" destOrd="0" presId="urn:microsoft.com/office/officeart/2018/2/layout/IconCircleList"/>
    <dgm:cxn modelId="{F1828878-CF9A-4718-B798-836F22E36B28}" type="presParOf" srcId="{4B807D45-6AE5-4493-A3E0-2BBAC402B57E}" destId="{E7D9F90B-86C4-40E3-866C-70ABF8248046}" srcOrd="1" destOrd="0" presId="urn:microsoft.com/office/officeart/2018/2/layout/IconCircleList"/>
    <dgm:cxn modelId="{2FFE3EA3-F394-4F6F-8D7A-DB785F842835}" type="presParOf" srcId="{4B807D45-6AE5-4493-A3E0-2BBAC402B57E}" destId="{054BF1BF-AA22-4273-9BCE-6EE3A96E99E7}" srcOrd="2" destOrd="0" presId="urn:microsoft.com/office/officeart/2018/2/layout/IconCircleList"/>
    <dgm:cxn modelId="{E73715FD-F444-481A-BE85-378BD4E8D147}" type="presParOf" srcId="{4B807D45-6AE5-4493-A3E0-2BBAC402B57E}" destId="{C24AA63A-2A10-4E56-A9C6-1BEA2E5A99BD}" srcOrd="3" destOrd="0" presId="urn:microsoft.com/office/officeart/2018/2/layout/IconCircleList"/>
    <dgm:cxn modelId="{F1AF6F4A-621C-46FD-B5BE-2947DB57723D}" type="presParOf" srcId="{187894F3-51B2-468C-95E0-525774FF0695}" destId="{5D9F46CD-F11D-4CF6-9A84-20464131E475}" srcOrd="5" destOrd="0" presId="urn:microsoft.com/office/officeart/2018/2/layout/IconCircleList"/>
    <dgm:cxn modelId="{EC3AB695-C59A-4472-A5F1-BA8C1C33CFD7}" type="presParOf" srcId="{187894F3-51B2-468C-95E0-525774FF0695}" destId="{A50AA658-823B-4676-9129-648D2FBDCFFF}" srcOrd="6" destOrd="0" presId="urn:microsoft.com/office/officeart/2018/2/layout/IconCircleList"/>
    <dgm:cxn modelId="{3A0599D3-239B-4412-B524-CD279F19E42A}" type="presParOf" srcId="{A50AA658-823B-4676-9129-648D2FBDCFFF}" destId="{2C401CE7-7088-4E10-9FBE-4EDB7B34463C}" srcOrd="0" destOrd="0" presId="urn:microsoft.com/office/officeart/2018/2/layout/IconCircleList"/>
    <dgm:cxn modelId="{F6120971-BCB6-472A-B3B6-E0D15CCE24CC}" type="presParOf" srcId="{A50AA658-823B-4676-9129-648D2FBDCFFF}" destId="{915F8531-05B2-4CF4-9796-CD5B14634284}" srcOrd="1" destOrd="0" presId="urn:microsoft.com/office/officeart/2018/2/layout/IconCircleList"/>
    <dgm:cxn modelId="{FC1EF588-FD0A-4627-8129-A4D6B47741C9}" type="presParOf" srcId="{A50AA658-823B-4676-9129-648D2FBDCFFF}" destId="{24C8895A-DE1E-452B-B713-8AD46BB0568F}" srcOrd="2" destOrd="0" presId="urn:microsoft.com/office/officeart/2018/2/layout/IconCircleList"/>
    <dgm:cxn modelId="{679A1E62-EA04-40E3-9C4E-0D94D2C6D404}" type="presParOf" srcId="{A50AA658-823B-4676-9129-648D2FBDCFFF}" destId="{A5ACEC3A-BEF6-476A-8AF5-0D3A808A6B10}" srcOrd="3" destOrd="0" presId="urn:microsoft.com/office/officeart/2018/2/layout/IconCircleList"/>
    <dgm:cxn modelId="{7C10F8E4-F88E-45D2-BC90-80FC98903525}" type="presParOf" srcId="{187894F3-51B2-468C-95E0-525774FF0695}" destId="{1C60C874-901C-4B05-8EAA-C167B6FB24F2}" srcOrd="7" destOrd="0" presId="urn:microsoft.com/office/officeart/2018/2/layout/IconCircleList"/>
    <dgm:cxn modelId="{0D3E1364-BB3F-4ED9-9A25-056C0A4BFCF2}" type="presParOf" srcId="{187894F3-51B2-468C-95E0-525774FF0695}" destId="{79E68D37-C84F-4A10-A252-4AC0D9497637}" srcOrd="8" destOrd="0" presId="urn:microsoft.com/office/officeart/2018/2/layout/IconCircleList"/>
    <dgm:cxn modelId="{D8241FC3-07AF-4CEC-808D-51D00D8DCD72}" type="presParOf" srcId="{79E68D37-C84F-4A10-A252-4AC0D9497637}" destId="{0A9FB668-EF12-4B0C-ADB7-71AE784410F2}" srcOrd="0" destOrd="0" presId="urn:microsoft.com/office/officeart/2018/2/layout/IconCircleList"/>
    <dgm:cxn modelId="{8DC01500-AA03-4725-8199-4A17DE649840}" type="presParOf" srcId="{79E68D37-C84F-4A10-A252-4AC0D9497637}" destId="{2EE71D70-D709-4D58-898B-C3D575743FBF}" srcOrd="1" destOrd="0" presId="urn:microsoft.com/office/officeart/2018/2/layout/IconCircleList"/>
    <dgm:cxn modelId="{309B733A-D4B6-43E2-A97A-2412CD52A809}" type="presParOf" srcId="{79E68D37-C84F-4A10-A252-4AC0D9497637}" destId="{87E0DAD3-DDFB-4B62-8D06-57A2DE54A798}" srcOrd="2" destOrd="0" presId="urn:microsoft.com/office/officeart/2018/2/layout/IconCircleList"/>
    <dgm:cxn modelId="{723D0D56-9A1A-4C22-9B9A-529FCEE5AF23}" type="presParOf" srcId="{79E68D37-C84F-4A10-A252-4AC0D9497637}" destId="{D102E27A-6E74-4180-A58A-AFA1C5432E2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88ED1B-67A5-48B1-9545-1E6AC5DDA2AF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568BBB-EC0A-4EA5-B09D-263B0D9552C6}">
      <dgm:prSet/>
      <dgm:spPr/>
      <dgm:t>
        <a:bodyPr/>
        <a:lstStyle/>
        <a:p>
          <a:r>
            <a:rPr lang="it-IT" dirty="0"/>
            <a:t>Il cambiamento climatico causa stress idrico della vite soprattutto nelle aree collinari con danni sul potenziale quantitativo e qualitativo</a:t>
          </a:r>
          <a:endParaRPr lang="en-US" dirty="0"/>
        </a:p>
      </dgm:t>
    </dgm:pt>
    <dgm:pt modelId="{9EAFC20E-710F-48E6-B870-AEA9F19BCD6C}" type="parTrans" cxnId="{325ADE80-CA43-4BB9-A5AE-C164B1AEA259}">
      <dgm:prSet/>
      <dgm:spPr/>
      <dgm:t>
        <a:bodyPr/>
        <a:lstStyle/>
        <a:p>
          <a:endParaRPr lang="en-US"/>
        </a:p>
      </dgm:t>
    </dgm:pt>
    <dgm:pt modelId="{BBCBF244-5CB1-4D5F-B79A-2A9B797BB572}" type="sibTrans" cxnId="{325ADE80-CA43-4BB9-A5AE-C164B1AEA259}">
      <dgm:prSet/>
      <dgm:spPr/>
      <dgm:t>
        <a:bodyPr/>
        <a:lstStyle/>
        <a:p>
          <a:endParaRPr lang="en-US"/>
        </a:p>
      </dgm:t>
    </dgm:pt>
    <dgm:pt modelId="{F1D71E66-0FD1-4C5C-A263-7DE4A507017A}">
      <dgm:prSet/>
      <dgm:spPr/>
      <dgm:t>
        <a:bodyPr/>
        <a:lstStyle/>
        <a:p>
          <a:r>
            <a:rPr lang="it-IT" dirty="0"/>
            <a:t>L’irrigazione è una soluzione percorribile ma serve infrastruttura e disponibilità idrica capace di garantire l'approvvigionamento idrico di almeno 210 m</a:t>
          </a:r>
          <a:r>
            <a:rPr lang="it-IT" baseline="30000" dirty="0"/>
            <a:t>3</a:t>
          </a:r>
          <a:r>
            <a:rPr lang="it-IT" dirty="0"/>
            <a:t> (20 mm circa) per ettaro, suddivisi in 3 turni d'irrigazione (70 m</a:t>
          </a:r>
          <a:r>
            <a:rPr lang="it-IT" baseline="30000" dirty="0"/>
            <a:t>3</a:t>
          </a:r>
          <a:r>
            <a:rPr lang="it-IT" dirty="0"/>
            <a:t> = 7 mm). </a:t>
          </a:r>
          <a:endParaRPr lang="en-US" dirty="0"/>
        </a:p>
      </dgm:t>
    </dgm:pt>
    <dgm:pt modelId="{3F7D317A-7596-48F1-8250-DF470EDA82EF}" type="parTrans" cxnId="{00371BD5-50C2-45A3-AE18-5F299270F125}">
      <dgm:prSet/>
      <dgm:spPr/>
      <dgm:t>
        <a:bodyPr/>
        <a:lstStyle/>
        <a:p>
          <a:endParaRPr lang="en-US"/>
        </a:p>
      </dgm:t>
    </dgm:pt>
    <dgm:pt modelId="{858FEBFB-294C-468A-9224-1194567147BF}" type="sibTrans" cxnId="{00371BD5-50C2-45A3-AE18-5F299270F125}">
      <dgm:prSet/>
      <dgm:spPr/>
      <dgm:t>
        <a:bodyPr/>
        <a:lstStyle/>
        <a:p>
          <a:endParaRPr lang="en-US"/>
        </a:p>
      </dgm:t>
    </dgm:pt>
    <dgm:pt modelId="{416EFD59-BD58-4489-B64B-B8971EDDDC5B}">
      <dgm:prSet/>
      <dgm:spPr/>
      <dgm:t>
        <a:bodyPr/>
        <a:lstStyle/>
        <a:p>
          <a:r>
            <a:rPr lang="it-IT"/>
            <a:t>Mancano dati territoriali che permettano di definire in modo preciso</a:t>
          </a:r>
          <a:endParaRPr lang="en-US"/>
        </a:p>
      </dgm:t>
    </dgm:pt>
    <dgm:pt modelId="{950D14A6-38C4-43B2-BEE1-685F5EF36AA4}" type="parTrans" cxnId="{EDFF4260-3C52-46BA-9196-12AAA22E652D}">
      <dgm:prSet/>
      <dgm:spPr/>
      <dgm:t>
        <a:bodyPr/>
        <a:lstStyle/>
        <a:p>
          <a:endParaRPr lang="en-US"/>
        </a:p>
      </dgm:t>
    </dgm:pt>
    <dgm:pt modelId="{D30E9505-5BC7-40E1-A451-3AA190FAD8EA}" type="sibTrans" cxnId="{EDFF4260-3C52-46BA-9196-12AAA22E652D}">
      <dgm:prSet/>
      <dgm:spPr/>
      <dgm:t>
        <a:bodyPr/>
        <a:lstStyle/>
        <a:p>
          <a:endParaRPr lang="en-US"/>
        </a:p>
      </dgm:t>
    </dgm:pt>
    <dgm:pt modelId="{2784A08E-E65F-4426-9641-A4791B5C7881}">
      <dgm:prSet/>
      <dgm:spPr/>
      <dgm:t>
        <a:bodyPr/>
        <a:lstStyle/>
        <a:p>
          <a:r>
            <a:rPr lang="it-IT" dirty="0"/>
            <a:t>Consumi idrici puntuali della vite</a:t>
          </a:r>
          <a:endParaRPr lang="en-US" dirty="0"/>
        </a:p>
      </dgm:t>
    </dgm:pt>
    <dgm:pt modelId="{3FB51AA8-EA89-4215-B8EC-29AC2FBE6990}" type="parTrans" cxnId="{DC40D556-A83A-4C3F-A5E0-96835ACB40C3}">
      <dgm:prSet/>
      <dgm:spPr/>
      <dgm:t>
        <a:bodyPr/>
        <a:lstStyle/>
        <a:p>
          <a:endParaRPr lang="en-US"/>
        </a:p>
      </dgm:t>
    </dgm:pt>
    <dgm:pt modelId="{F8F4F6A4-CE37-4F43-B5A7-BFBC4DD83B64}" type="sibTrans" cxnId="{DC40D556-A83A-4C3F-A5E0-96835ACB40C3}">
      <dgm:prSet/>
      <dgm:spPr/>
      <dgm:t>
        <a:bodyPr/>
        <a:lstStyle/>
        <a:p>
          <a:endParaRPr lang="en-US"/>
        </a:p>
      </dgm:t>
    </dgm:pt>
    <dgm:pt modelId="{0B4195F8-94F8-4C9E-8C25-9DC28D3B2000}">
      <dgm:prSet/>
      <dgm:spPr/>
      <dgm:t>
        <a:bodyPr/>
        <a:lstStyle/>
        <a:p>
          <a:r>
            <a:rPr lang="it-IT"/>
            <a:t>Aree di intervento prioritario, che sono a maggior rischio siccità in base a variabili territoriali e strutturali</a:t>
          </a:r>
          <a:endParaRPr lang="en-US"/>
        </a:p>
      </dgm:t>
    </dgm:pt>
    <dgm:pt modelId="{0062A8BC-B944-409F-B6F6-394688955047}" type="parTrans" cxnId="{B49B47F3-B900-4A6A-9D27-C1090C3C5A9D}">
      <dgm:prSet/>
      <dgm:spPr/>
      <dgm:t>
        <a:bodyPr/>
        <a:lstStyle/>
        <a:p>
          <a:endParaRPr lang="en-US"/>
        </a:p>
      </dgm:t>
    </dgm:pt>
    <dgm:pt modelId="{DAEEA62A-DE36-4E29-A5BF-B94A851563C6}" type="sibTrans" cxnId="{B49B47F3-B900-4A6A-9D27-C1090C3C5A9D}">
      <dgm:prSet/>
      <dgm:spPr/>
      <dgm:t>
        <a:bodyPr/>
        <a:lstStyle/>
        <a:p>
          <a:endParaRPr lang="en-US"/>
        </a:p>
      </dgm:t>
    </dgm:pt>
    <dgm:pt modelId="{75BEC797-47CB-495C-A8AF-997A0ED961C9}">
      <dgm:prSet/>
      <dgm:spPr/>
      <dgm:t>
        <a:bodyPr/>
        <a:lstStyle/>
        <a:p>
          <a:r>
            <a:rPr lang="it-IT"/>
            <a:t>Costi e fattibilità tecnica di infrastrutturazione </a:t>
          </a:r>
          <a:endParaRPr lang="en-US"/>
        </a:p>
      </dgm:t>
    </dgm:pt>
    <dgm:pt modelId="{36C3DEFA-9266-487E-9B5D-D445096698D2}" type="parTrans" cxnId="{DCFF1FA5-D2AB-4C1B-8161-1C72E54E7436}">
      <dgm:prSet/>
      <dgm:spPr/>
      <dgm:t>
        <a:bodyPr/>
        <a:lstStyle/>
        <a:p>
          <a:endParaRPr lang="en-US"/>
        </a:p>
      </dgm:t>
    </dgm:pt>
    <dgm:pt modelId="{5C948DF1-9DF9-48C8-B695-5EB23BCCCF98}" type="sibTrans" cxnId="{DCFF1FA5-D2AB-4C1B-8161-1C72E54E7436}">
      <dgm:prSet/>
      <dgm:spPr/>
      <dgm:t>
        <a:bodyPr/>
        <a:lstStyle/>
        <a:p>
          <a:endParaRPr lang="en-US"/>
        </a:p>
      </dgm:t>
    </dgm:pt>
    <dgm:pt modelId="{7528C318-6A8A-4539-87C9-15CA6B15BF1F}">
      <dgm:prSet/>
      <dgm:spPr/>
      <dgm:t>
        <a:bodyPr/>
        <a:lstStyle/>
        <a:p>
          <a:r>
            <a:rPr lang="it-IT" dirty="0"/>
            <a:t>Necessario studio multidisciplinare degli aspetti rilevanti (strutturali, legali, geografici/ambientali, burocratici, amministrativi e viticoli) a supporto della pianificazione territoriale</a:t>
          </a:r>
          <a:endParaRPr lang="en-US" dirty="0"/>
        </a:p>
      </dgm:t>
    </dgm:pt>
    <dgm:pt modelId="{7EDA2C7B-3872-4A33-AFC9-291A59674D35}" type="parTrans" cxnId="{7E631D9E-CA55-48F1-8509-3C8FF7CFD55D}">
      <dgm:prSet/>
      <dgm:spPr/>
      <dgm:t>
        <a:bodyPr/>
        <a:lstStyle/>
        <a:p>
          <a:endParaRPr lang="en-US"/>
        </a:p>
      </dgm:t>
    </dgm:pt>
    <dgm:pt modelId="{D8E796B0-8F0C-456F-AFCF-06E4A7C45D96}" type="sibTrans" cxnId="{7E631D9E-CA55-48F1-8509-3C8FF7CFD55D}">
      <dgm:prSet/>
      <dgm:spPr/>
      <dgm:t>
        <a:bodyPr/>
        <a:lstStyle/>
        <a:p>
          <a:endParaRPr lang="en-US"/>
        </a:p>
      </dgm:t>
    </dgm:pt>
    <dgm:pt modelId="{7D3B04D5-5B6C-AC4C-9656-32D56D60265B}" type="pres">
      <dgm:prSet presAssocID="{6388ED1B-67A5-48B1-9545-1E6AC5DDA2AF}" presName="Name0" presStyleCnt="0">
        <dgm:presLayoutVars>
          <dgm:dir/>
          <dgm:resizeHandles val="exact"/>
        </dgm:presLayoutVars>
      </dgm:prSet>
      <dgm:spPr/>
    </dgm:pt>
    <dgm:pt modelId="{46A9FA0F-7EC2-834D-82E1-113E7B10EE79}" type="pres">
      <dgm:prSet presAssocID="{1E568BBB-EC0A-4EA5-B09D-263B0D9552C6}" presName="node" presStyleLbl="node1" presStyleIdx="0" presStyleCnt="4">
        <dgm:presLayoutVars>
          <dgm:bulletEnabled val="1"/>
        </dgm:presLayoutVars>
      </dgm:prSet>
      <dgm:spPr/>
    </dgm:pt>
    <dgm:pt modelId="{8DD60918-DC70-F746-95BF-0AB06B526FEC}" type="pres">
      <dgm:prSet presAssocID="{BBCBF244-5CB1-4D5F-B79A-2A9B797BB572}" presName="sibTrans" presStyleLbl="sibTrans2D1" presStyleIdx="0" presStyleCnt="3"/>
      <dgm:spPr/>
    </dgm:pt>
    <dgm:pt modelId="{510CC9FC-0834-CA44-AB9B-73DBD98BC181}" type="pres">
      <dgm:prSet presAssocID="{BBCBF244-5CB1-4D5F-B79A-2A9B797BB572}" presName="connectorText" presStyleLbl="sibTrans2D1" presStyleIdx="0" presStyleCnt="3"/>
      <dgm:spPr/>
    </dgm:pt>
    <dgm:pt modelId="{761B899C-9BF2-BF47-B497-F6FAA69FD724}" type="pres">
      <dgm:prSet presAssocID="{F1D71E66-0FD1-4C5C-A263-7DE4A507017A}" presName="node" presStyleLbl="node1" presStyleIdx="1" presStyleCnt="4">
        <dgm:presLayoutVars>
          <dgm:bulletEnabled val="1"/>
        </dgm:presLayoutVars>
      </dgm:prSet>
      <dgm:spPr/>
    </dgm:pt>
    <dgm:pt modelId="{CD22CF9C-0E8E-C342-9C82-77AC7BAEF3A9}" type="pres">
      <dgm:prSet presAssocID="{858FEBFB-294C-468A-9224-1194567147BF}" presName="sibTrans" presStyleLbl="sibTrans2D1" presStyleIdx="1" presStyleCnt="3"/>
      <dgm:spPr/>
    </dgm:pt>
    <dgm:pt modelId="{7259EB88-92D0-3A41-A61A-59B02FD34792}" type="pres">
      <dgm:prSet presAssocID="{858FEBFB-294C-468A-9224-1194567147BF}" presName="connectorText" presStyleLbl="sibTrans2D1" presStyleIdx="1" presStyleCnt="3"/>
      <dgm:spPr/>
    </dgm:pt>
    <dgm:pt modelId="{BC7A02AE-6361-134E-B85F-BA12EE42C1E6}" type="pres">
      <dgm:prSet presAssocID="{416EFD59-BD58-4489-B64B-B8971EDDDC5B}" presName="node" presStyleLbl="node1" presStyleIdx="2" presStyleCnt="4">
        <dgm:presLayoutVars>
          <dgm:bulletEnabled val="1"/>
        </dgm:presLayoutVars>
      </dgm:prSet>
      <dgm:spPr/>
    </dgm:pt>
    <dgm:pt modelId="{7F819C2B-21B2-4C4E-8536-05C7C8D15A1B}" type="pres">
      <dgm:prSet presAssocID="{D30E9505-5BC7-40E1-A451-3AA190FAD8EA}" presName="sibTrans" presStyleLbl="sibTrans2D1" presStyleIdx="2" presStyleCnt="3"/>
      <dgm:spPr/>
    </dgm:pt>
    <dgm:pt modelId="{078AD9DB-A243-A142-AF22-8BCEE21C565F}" type="pres">
      <dgm:prSet presAssocID="{D30E9505-5BC7-40E1-A451-3AA190FAD8EA}" presName="connectorText" presStyleLbl="sibTrans2D1" presStyleIdx="2" presStyleCnt="3"/>
      <dgm:spPr/>
    </dgm:pt>
    <dgm:pt modelId="{87FAF5DF-E3BB-7E40-A394-9BD612B4688B}" type="pres">
      <dgm:prSet presAssocID="{7528C318-6A8A-4539-87C9-15CA6B15BF1F}" presName="node" presStyleLbl="node1" presStyleIdx="3" presStyleCnt="4">
        <dgm:presLayoutVars>
          <dgm:bulletEnabled val="1"/>
        </dgm:presLayoutVars>
      </dgm:prSet>
      <dgm:spPr/>
    </dgm:pt>
  </dgm:ptLst>
  <dgm:cxnLst>
    <dgm:cxn modelId="{4B185A12-4FEF-8142-A81B-688186258199}" type="presOf" srcId="{858FEBFB-294C-468A-9224-1194567147BF}" destId="{CD22CF9C-0E8E-C342-9C82-77AC7BAEF3A9}" srcOrd="0" destOrd="0" presId="urn:microsoft.com/office/officeart/2005/8/layout/process1"/>
    <dgm:cxn modelId="{689E7219-670E-B04D-AF01-084F5C2D2FA5}" type="presOf" srcId="{1E568BBB-EC0A-4EA5-B09D-263B0D9552C6}" destId="{46A9FA0F-7EC2-834D-82E1-113E7B10EE79}" srcOrd="0" destOrd="0" presId="urn:microsoft.com/office/officeart/2005/8/layout/process1"/>
    <dgm:cxn modelId="{E8323C1C-F1E5-5A42-BE40-92F6F17822C8}" type="presOf" srcId="{F1D71E66-0FD1-4C5C-A263-7DE4A507017A}" destId="{761B899C-9BF2-BF47-B497-F6FAA69FD724}" srcOrd="0" destOrd="0" presId="urn:microsoft.com/office/officeart/2005/8/layout/process1"/>
    <dgm:cxn modelId="{1E887223-796D-FA45-91CB-DE1F03FC0260}" type="presOf" srcId="{7528C318-6A8A-4539-87C9-15CA6B15BF1F}" destId="{87FAF5DF-E3BB-7E40-A394-9BD612B4688B}" srcOrd="0" destOrd="0" presId="urn:microsoft.com/office/officeart/2005/8/layout/process1"/>
    <dgm:cxn modelId="{6012522A-3867-304D-B708-4525CFC26AAC}" type="presOf" srcId="{858FEBFB-294C-468A-9224-1194567147BF}" destId="{7259EB88-92D0-3A41-A61A-59B02FD34792}" srcOrd="1" destOrd="0" presId="urn:microsoft.com/office/officeart/2005/8/layout/process1"/>
    <dgm:cxn modelId="{DC40D556-A83A-4C3F-A5E0-96835ACB40C3}" srcId="{416EFD59-BD58-4489-B64B-B8971EDDDC5B}" destId="{2784A08E-E65F-4426-9641-A4791B5C7881}" srcOrd="0" destOrd="0" parTransId="{3FB51AA8-EA89-4215-B8EC-29AC2FBE6990}" sibTransId="{F8F4F6A4-CE37-4F43-B5A7-BFBC4DD83B64}"/>
    <dgm:cxn modelId="{EDFF4260-3C52-46BA-9196-12AAA22E652D}" srcId="{6388ED1B-67A5-48B1-9545-1E6AC5DDA2AF}" destId="{416EFD59-BD58-4489-B64B-B8971EDDDC5B}" srcOrd="2" destOrd="0" parTransId="{950D14A6-38C4-43B2-BEE1-685F5EF36AA4}" sibTransId="{D30E9505-5BC7-40E1-A451-3AA190FAD8EA}"/>
    <dgm:cxn modelId="{0EF8E960-A480-454E-9F3A-47EE4026B514}" type="presOf" srcId="{0B4195F8-94F8-4C9E-8C25-9DC28D3B2000}" destId="{BC7A02AE-6361-134E-B85F-BA12EE42C1E6}" srcOrd="0" destOrd="2" presId="urn:microsoft.com/office/officeart/2005/8/layout/process1"/>
    <dgm:cxn modelId="{BC77546B-D293-C44F-A5B8-4AC5ED7ABDC5}" type="presOf" srcId="{BBCBF244-5CB1-4D5F-B79A-2A9B797BB572}" destId="{8DD60918-DC70-F746-95BF-0AB06B526FEC}" srcOrd="0" destOrd="0" presId="urn:microsoft.com/office/officeart/2005/8/layout/process1"/>
    <dgm:cxn modelId="{4D91566D-5DCC-3D4F-ADA7-FA2EAA7D0227}" type="presOf" srcId="{75BEC797-47CB-495C-A8AF-997A0ED961C9}" destId="{BC7A02AE-6361-134E-B85F-BA12EE42C1E6}" srcOrd="0" destOrd="3" presId="urn:microsoft.com/office/officeart/2005/8/layout/process1"/>
    <dgm:cxn modelId="{325ADE80-CA43-4BB9-A5AE-C164B1AEA259}" srcId="{6388ED1B-67A5-48B1-9545-1E6AC5DDA2AF}" destId="{1E568BBB-EC0A-4EA5-B09D-263B0D9552C6}" srcOrd="0" destOrd="0" parTransId="{9EAFC20E-710F-48E6-B870-AEA9F19BCD6C}" sibTransId="{BBCBF244-5CB1-4D5F-B79A-2A9B797BB572}"/>
    <dgm:cxn modelId="{083FCC8D-5B58-B841-90D0-DDFFEF7A9ADF}" type="presOf" srcId="{6388ED1B-67A5-48B1-9545-1E6AC5DDA2AF}" destId="{7D3B04D5-5B6C-AC4C-9656-32D56D60265B}" srcOrd="0" destOrd="0" presId="urn:microsoft.com/office/officeart/2005/8/layout/process1"/>
    <dgm:cxn modelId="{7E631D9E-CA55-48F1-8509-3C8FF7CFD55D}" srcId="{6388ED1B-67A5-48B1-9545-1E6AC5DDA2AF}" destId="{7528C318-6A8A-4539-87C9-15CA6B15BF1F}" srcOrd="3" destOrd="0" parTransId="{7EDA2C7B-3872-4A33-AFC9-291A59674D35}" sibTransId="{D8E796B0-8F0C-456F-AFCF-06E4A7C45D96}"/>
    <dgm:cxn modelId="{C7C226A1-5D93-074E-91C6-28BF42F546C1}" type="presOf" srcId="{D30E9505-5BC7-40E1-A451-3AA190FAD8EA}" destId="{078AD9DB-A243-A142-AF22-8BCEE21C565F}" srcOrd="1" destOrd="0" presId="urn:microsoft.com/office/officeart/2005/8/layout/process1"/>
    <dgm:cxn modelId="{DCFF1FA5-D2AB-4C1B-8161-1C72E54E7436}" srcId="{416EFD59-BD58-4489-B64B-B8971EDDDC5B}" destId="{75BEC797-47CB-495C-A8AF-997A0ED961C9}" srcOrd="2" destOrd="0" parTransId="{36C3DEFA-9266-487E-9B5D-D445096698D2}" sibTransId="{5C948DF1-9DF9-48C8-B695-5EB23BCCCF98}"/>
    <dgm:cxn modelId="{8C18FDA7-B372-6444-8B19-6AC46A66EE54}" type="presOf" srcId="{BBCBF244-5CB1-4D5F-B79A-2A9B797BB572}" destId="{510CC9FC-0834-CA44-AB9B-73DBD98BC181}" srcOrd="1" destOrd="0" presId="urn:microsoft.com/office/officeart/2005/8/layout/process1"/>
    <dgm:cxn modelId="{BFA45EC5-49F7-5845-85E5-7F485638C4F6}" type="presOf" srcId="{2784A08E-E65F-4426-9641-A4791B5C7881}" destId="{BC7A02AE-6361-134E-B85F-BA12EE42C1E6}" srcOrd="0" destOrd="1" presId="urn:microsoft.com/office/officeart/2005/8/layout/process1"/>
    <dgm:cxn modelId="{E7C9DCC8-8073-5240-9297-33F092C8502C}" type="presOf" srcId="{D30E9505-5BC7-40E1-A451-3AA190FAD8EA}" destId="{7F819C2B-21B2-4C4E-8536-05C7C8D15A1B}" srcOrd="0" destOrd="0" presId="urn:microsoft.com/office/officeart/2005/8/layout/process1"/>
    <dgm:cxn modelId="{00371BD5-50C2-45A3-AE18-5F299270F125}" srcId="{6388ED1B-67A5-48B1-9545-1E6AC5DDA2AF}" destId="{F1D71E66-0FD1-4C5C-A263-7DE4A507017A}" srcOrd="1" destOrd="0" parTransId="{3F7D317A-7596-48F1-8250-DF470EDA82EF}" sibTransId="{858FEBFB-294C-468A-9224-1194567147BF}"/>
    <dgm:cxn modelId="{720C0ADC-9DF1-ED4B-88CB-EF663F6E3A4F}" type="presOf" srcId="{416EFD59-BD58-4489-B64B-B8971EDDDC5B}" destId="{BC7A02AE-6361-134E-B85F-BA12EE42C1E6}" srcOrd="0" destOrd="0" presId="urn:microsoft.com/office/officeart/2005/8/layout/process1"/>
    <dgm:cxn modelId="{B49B47F3-B900-4A6A-9D27-C1090C3C5A9D}" srcId="{416EFD59-BD58-4489-B64B-B8971EDDDC5B}" destId="{0B4195F8-94F8-4C9E-8C25-9DC28D3B2000}" srcOrd="1" destOrd="0" parTransId="{0062A8BC-B944-409F-B6F6-394688955047}" sibTransId="{DAEEA62A-DE36-4E29-A5BF-B94A851563C6}"/>
    <dgm:cxn modelId="{9B5FABF6-0D1E-394C-8E07-250A61DB5303}" type="presParOf" srcId="{7D3B04D5-5B6C-AC4C-9656-32D56D60265B}" destId="{46A9FA0F-7EC2-834D-82E1-113E7B10EE79}" srcOrd="0" destOrd="0" presId="urn:microsoft.com/office/officeart/2005/8/layout/process1"/>
    <dgm:cxn modelId="{58E3225F-62FB-9649-9FCA-6AF951A46878}" type="presParOf" srcId="{7D3B04D5-5B6C-AC4C-9656-32D56D60265B}" destId="{8DD60918-DC70-F746-95BF-0AB06B526FEC}" srcOrd="1" destOrd="0" presId="urn:microsoft.com/office/officeart/2005/8/layout/process1"/>
    <dgm:cxn modelId="{F5EFF4CF-63A0-A34B-BB99-7D0C9E214539}" type="presParOf" srcId="{8DD60918-DC70-F746-95BF-0AB06B526FEC}" destId="{510CC9FC-0834-CA44-AB9B-73DBD98BC181}" srcOrd="0" destOrd="0" presId="urn:microsoft.com/office/officeart/2005/8/layout/process1"/>
    <dgm:cxn modelId="{0B31F424-BE94-B643-BE0C-89FCBA99F13F}" type="presParOf" srcId="{7D3B04D5-5B6C-AC4C-9656-32D56D60265B}" destId="{761B899C-9BF2-BF47-B497-F6FAA69FD724}" srcOrd="2" destOrd="0" presId="urn:microsoft.com/office/officeart/2005/8/layout/process1"/>
    <dgm:cxn modelId="{A558936B-6228-784B-80B3-D319E2786BDB}" type="presParOf" srcId="{7D3B04D5-5B6C-AC4C-9656-32D56D60265B}" destId="{CD22CF9C-0E8E-C342-9C82-77AC7BAEF3A9}" srcOrd="3" destOrd="0" presId="urn:microsoft.com/office/officeart/2005/8/layout/process1"/>
    <dgm:cxn modelId="{04C8A4B2-EFCA-A34A-B779-524F6B088DD6}" type="presParOf" srcId="{CD22CF9C-0E8E-C342-9C82-77AC7BAEF3A9}" destId="{7259EB88-92D0-3A41-A61A-59B02FD34792}" srcOrd="0" destOrd="0" presId="urn:microsoft.com/office/officeart/2005/8/layout/process1"/>
    <dgm:cxn modelId="{E0B1C5C4-1BAF-304B-A4AC-1750FE654B82}" type="presParOf" srcId="{7D3B04D5-5B6C-AC4C-9656-32D56D60265B}" destId="{BC7A02AE-6361-134E-B85F-BA12EE42C1E6}" srcOrd="4" destOrd="0" presId="urn:microsoft.com/office/officeart/2005/8/layout/process1"/>
    <dgm:cxn modelId="{3004C6AF-2ACE-7746-A588-57598339E346}" type="presParOf" srcId="{7D3B04D5-5B6C-AC4C-9656-32D56D60265B}" destId="{7F819C2B-21B2-4C4E-8536-05C7C8D15A1B}" srcOrd="5" destOrd="0" presId="urn:microsoft.com/office/officeart/2005/8/layout/process1"/>
    <dgm:cxn modelId="{BDE794FA-23F9-4246-A48F-996ACA7355E3}" type="presParOf" srcId="{7F819C2B-21B2-4C4E-8536-05C7C8D15A1B}" destId="{078AD9DB-A243-A142-AF22-8BCEE21C565F}" srcOrd="0" destOrd="0" presId="urn:microsoft.com/office/officeart/2005/8/layout/process1"/>
    <dgm:cxn modelId="{D70C8281-0686-0449-B48D-DAB073825CAF}" type="presParOf" srcId="{7D3B04D5-5B6C-AC4C-9656-32D56D60265B}" destId="{87FAF5DF-E3BB-7E40-A394-9BD612B4688B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6A2C8-53FE-4F27-AEA9-49AD787BB298}">
      <dsp:nvSpPr>
        <dsp:cNvPr id="0" name=""/>
        <dsp:cNvSpPr/>
      </dsp:nvSpPr>
      <dsp:spPr>
        <a:xfrm>
          <a:off x="758371" y="702909"/>
          <a:ext cx="1510226" cy="1571310"/>
        </a:xfrm>
        <a:prstGeom prst="rect">
          <a:avLst/>
        </a:prstGeom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27CE5-B263-4E96-9275-37596060928C}">
      <dsp:nvSpPr>
        <dsp:cNvPr id="0" name=""/>
        <dsp:cNvSpPr/>
      </dsp:nvSpPr>
      <dsp:spPr>
        <a:xfrm>
          <a:off x="491699" y="2227040"/>
          <a:ext cx="206672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chemeClr val="tx1">
                  <a:lumMod val="50000"/>
                  <a:lumOff val="50000"/>
                </a:schemeClr>
              </a:solidFill>
            </a:rPr>
            <a:t>Stoccaggio e fonti idriche</a:t>
          </a:r>
          <a:endParaRPr lang="en-US" sz="15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91699" y="2227040"/>
        <a:ext cx="2066729" cy="720000"/>
      </dsp:txXfrm>
    </dsp:sp>
    <dsp:sp modelId="{9401D227-13AB-420A-BC80-FBF5750D941D}">
      <dsp:nvSpPr>
        <dsp:cNvPr id="0" name=""/>
        <dsp:cNvSpPr/>
      </dsp:nvSpPr>
      <dsp:spPr>
        <a:xfrm>
          <a:off x="3029469" y="623236"/>
          <a:ext cx="1848003" cy="181846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91F52-7001-4BE8-94F0-92B4C49445B2}">
      <dsp:nvSpPr>
        <dsp:cNvPr id="0" name=""/>
        <dsp:cNvSpPr/>
      </dsp:nvSpPr>
      <dsp:spPr>
        <a:xfrm>
          <a:off x="2920106" y="2288828"/>
          <a:ext cx="206672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chemeClr val="tx1">
                  <a:lumMod val="50000"/>
                  <a:lumOff val="50000"/>
                </a:schemeClr>
              </a:solidFill>
            </a:rPr>
            <a:t>Infrastruttura e distribuzione, dimensionamento</a:t>
          </a:r>
          <a:endParaRPr lang="en-US" sz="15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920106" y="2288828"/>
        <a:ext cx="2066729" cy="720000"/>
      </dsp:txXfrm>
    </dsp:sp>
    <dsp:sp modelId="{DEE70775-6577-4F31-8D82-B897685AE9C7}">
      <dsp:nvSpPr>
        <dsp:cNvPr id="0" name=""/>
        <dsp:cNvSpPr/>
      </dsp:nvSpPr>
      <dsp:spPr>
        <a:xfrm>
          <a:off x="5916864" y="845345"/>
          <a:ext cx="930028" cy="9300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BC0C2-BD0D-46F8-879C-F7D92C818F6D}">
      <dsp:nvSpPr>
        <dsp:cNvPr id="0" name=""/>
        <dsp:cNvSpPr/>
      </dsp:nvSpPr>
      <dsp:spPr>
        <a:xfrm>
          <a:off x="5348513" y="2066719"/>
          <a:ext cx="206672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chemeClr val="tx1">
                  <a:lumMod val="50000"/>
                  <a:lumOff val="50000"/>
                </a:schemeClr>
              </a:solidFill>
            </a:rPr>
            <a:t>Gestione operativa </a:t>
          </a:r>
          <a:endParaRPr lang="en-US" sz="15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348513" y="2066719"/>
        <a:ext cx="2066729" cy="720000"/>
      </dsp:txXfrm>
    </dsp:sp>
    <dsp:sp modelId="{3D2706A1-1DCA-4193-B07B-AC81D29D3469}">
      <dsp:nvSpPr>
        <dsp:cNvPr id="0" name=""/>
        <dsp:cNvSpPr/>
      </dsp:nvSpPr>
      <dsp:spPr>
        <a:xfrm>
          <a:off x="8345271" y="845345"/>
          <a:ext cx="930028" cy="9300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78EE8-C526-414B-8514-CC33BE05A6ED}">
      <dsp:nvSpPr>
        <dsp:cNvPr id="0" name=""/>
        <dsp:cNvSpPr/>
      </dsp:nvSpPr>
      <dsp:spPr>
        <a:xfrm>
          <a:off x="7776921" y="2066719"/>
          <a:ext cx="206672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solidFill>
                <a:schemeClr val="tx1">
                  <a:lumMod val="50000"/>
                  <a:lumOff val="50000"/>
                </a:schemeClr>
              </a:solidFill>
            </a:rPr>
            <a:t>Valutazione precisa dei consumi idrici</a:t>
          </a:r>
          <a:endParaRPr lang="en-US" sz="15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7776921" y="2066719"/>
        <a:ext cx="206672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786001-83B2-40EA-BD94-CEF68A799571}">
      <dsp:nvSpPr>
        <dsp:cNvPr id="0" name=""/>
        <dsp:cNvSpPr/>
      </dsp:nvSpPr>
      <dsp:spPr>
        <a:xfrm>
          <a:off x="1013042" y="1647"/>
          <a:ext cx="512071" cy="5120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EE4E8-C7C1-443A-A208-48A5675C2F8F}">
      <dsp:nvSpPr>
        <dsp:cNvPr id="0" name=""/>
        <dsp:cNvSpPr/>
      </dsp:nvSpPr>
      <dsp:spPr>
        <a:xfrm>
          <a:off x="1120578" y="109182"/>
          <a:ext cx="297001" cy="297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BA184-8CD8-4A8C-8D27-E13F670AD802}">
      <dsp:nvSpPr>
        <dsp:cNvPr id="0" name=""/>
        <dsp:cNvSpPr/>
      </dsp:nvSpPr>
      <dsp:spPr>
        <a:xfrm>
          <a:off x="1634844" y="1647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rispetto all’aspersione, la FAO indica un’efficienza di distribuzione pari al 90%, che cresce al 95% se si pratica la subirrigazione</a:t>
          </a:r>
          <a:endParaRPr lang="en-US" sz="1100" kern="1200" dirty="0"/>
        </a:p>
      </dsp:txBody>
      <dsp:txXfrm>
        <a:off x="1634844" y="1647"/>
        <a:ext cx="1207026" cy="512071"/>
      </dsp:txXfrm>
    </dsp:sp>
    <dsp:sp modelId="{4426689B-DDD0-4E7B-9B30-C5B3D2E72032}">
      <dsp:nvSpPr>
        <dsp:cNvPr id="0" name=""/>
        <dsp:cNvSpPr/>
      </dsp:nvSpPr>
      <dsp:spPr>
        <a:xfrm>
          <a:off x="1013042" y="1383475"/>
          <a:ext cx="512071" cy="5120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62C22-314D-49EA-B2D4-A842C683C990}">
      <dsp:nvSpPr>
        <dsp:cNvPr id="0" name=""/>
        <dsp:cNvSpPr/>
      </dsp:nvSpPr>
      <dsp:spPr>
        <a:xfrm>
          <a:off x="1120578" y="1491010"/>
          <a:ext cx="297001" cy="2970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785EC-244F-40C6-A6E3-9BA32D11B0F8}">
      <dsp:nvSpPr>
        <dsp:cNvPr id="0" name=""/>
        <dsp:cNvSpPr/>
      </dsp:nvSpPr>
      <dsp:spPr>
        <a:xfrm>
          <a:off x="1634844" y="1383475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/>
            <a:t>bassa pressione d’esercizio e elevato risparmio energetico, </a:t>
          </a:r>
          <a:endParaRPr lang="en-US" sz="1100" kern="1200"/>
        </a:p>
      </dsp:txBody>
      <dsp:txXfrm>
        <a:off x="1634844" y="1383475"/>
        <a:ext cx="1207026" cy="512071"/>
      </dsp:txXfrm>
    </dsp:sp>
    <dsp:sp modelId="{08013415-C4B0-4A82-A593-5F1569282A82}">
      <dsp:nvSpPr>
        <dsp:cNvPr id="0" name=""/>
        <dsp:cNvSpPr/>
      </dsp:nvSpPr>
      <dsp:spPr>
        <a:xfrm>
          <a:off x="1013042" y="2536715"/>
          <a:ext cx="512071" cy="5120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D9F90B-86C4-40E3-866C-70ABF8248046}">
      <dsp:nvSpPr>
        <dsp:cNvPr id="0" name=""/>
        <dsp:cNvSpPr/>
      </dsp:nvSpPr>
      <dsp:spPr>
        <a:xfrm>
          <a:off x="1120578" y="2644222"/>
          <a:ext cx="297001" cy="2970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AA63A-2A10-4E56-A9C6-1BEA2E5A99BD}">
      <dsp:nvSpPr>
        <dsp:cNvPr id="0" name=""/>
        <dsp:cNvSpPr/>
      </dsp:nvSpPr>
      <dsp:spPr>
        <a:xfrm>
          <a:off x="1644911" y="2552343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possibilità di impiegare materiali plastici sottili  (e quindi economici) </a:t>
          </a:r>
          <a:endParaRPr lang="en-US" sz="1100" kern="1200" dirty="0"/>
        </a:p>
      </dsp:txBody>
      <dsp:txXfrm>
        <a:off x="1644911" y="2552343"/>
        <a:ext cx="1207026" cy="512071"/>
      </dsp:txXfrm>
    </dsp:sp>
    <dsp:sp modelId="{2C401CE7-7088-4E10-9FBE-4EDB7B34463C}">
      <dsp:nvSpPr>
        <dsp:cNvPr id="0" name=""/>
        <dsp:cNvSpPr/>
      </dsp:nvSpPr>
      <dsp:spPr>
        <a:xfrm>
          <a:off x="1013042" y="3904256"/>
          <a:ext cx="512071" cy="5120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F8531-05B2-4CF4-9796-CD5B14634284}">
      <dsp:nvSpPr>
        <dsp:cNvPr id="0" name=""/>
        <dsp:cNvSpPr/>
      </dsp:nvSpPr>
      <dsp:spPr>
        <a:xfrm>
          <a:off x="1120578" y="4011767"/>
          <a:ext cx="297001" cy="2970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CEC3A-BEF6-476A-8AF5-0D3A808A6B10}">
      <dsp:nvSpPr>
        <dsp:cNvPr id="0" name=""/>
        <dsp:cNvSpPr/>
      </dsp:nvSpPr>
      <dsp:spPr>
        <a:xfrm>
          <a:off x="1650922" y="3885473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erogatori a bassa portata </a:t>
          </a:r>
          <a:r>
            <a:rPr lang="it-IT" sz="1100" kern="1200" dirty="0" err="1"/>
            <a:t>autompensanti</a:t>
          </a:r>
          <a:r>
            <a:rPr lang="it-IT" sz="1100" kern="1200" dirty="0"/>
            <a:t>, con cui eseguire lunghi turni d’ irrigazione</a:t>
          </a:r>
          <a:endParaRPr lang="en-US" sz="1100" kern="1200" dirty="0"/>
        </a:p>
      </dsp:txBody>
      <dsp:txXfrm>
        <a:off x="1650922" y="3885473"/>
        <a:ext cx="1207026" cy="512071"/>
      </dsp:txXfrm>
    </dsp:sp>
    <dsp:sp modelId="{0A9FB668-EF12-4B0C-ADB7-71AE784410F2}">
      <dsp:nvSpPr>
        <dsp:cNvPr id="0" name=""/>
        <dsp:cNvSpPr/>
      </dsp:nvSpPr>
      <dsp:spPr>
        <a:xfrm>
          <a:off x="1013042" y="5057496"/>
          <a:ext cx="512071" cy="51207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71D70-D709-4D58-898B-C3D575743FBF}">
      <dsp:nvSpPr>
        <dsp:cNvPr id="0" name=""/>
        <dsp:cNvSpPr/>
      </dsp:nvSpPr>
      <dsp:spPr>
        <a:xfrm>
          <a:off x="1120578" y="5164969"/>
          <a:ext cx="297001" cy="2970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02E27A-6E74-4180-A58A-AFA1C5432E23}">
      <dsp:nvSpPr>
        <dsp:cNvPr id="0" name=""/>
        <dsp:cNvSpPr/>
      </dsp:nvSpPr>
      <dsp:spPr>
        <a:xfrm>
          <a:off x="1627590" y="5025471"/>
          <a:ext cx="1207026" cy="512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Possibilità di fertirrigare</a:t>
          </a:r>
          <a:endParaRPr lang="en-US" sz="1100" kern="1200" dirty="0"/>
        </a:p>
      </dsp:txBody>
      <dsp:txXfrm>
        <a:off x="1627590" y="5025471"/>
        <a:ext cx="1207026" cy="512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A9FA0F-7EC2-834D-82E1-113E7B10EE79}">
      <dsp:nvSpPr>
        <dsp:cNvPr id="0" name=""/>
        <dsp:cNvSpPr/>
      </dsp:nvSpPr>
      <dsp:spPr>
        <a:xfrm>
          <a:off x="4621" y="814767"/>
          <a:ext cx="2020453" cy="27218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cambiamento climatico causa stress idrico della vite soprattutto nelle aree collinari con danni sul potenziale quantitativo e qualitativo</a:t>
          </a:r>
          <a:endParaRPr lang="en-US" sz="1400" kern="1200" dirty="0"/>
        </a:p>
      </dsp:txBody>
      <dsp:txXfrm>
        <a:off x="63798" y="873944"/>
        <a:ext cx="1902099" cy="2603449"/>
      </dsp:txXfrm>
    </dsp:sp>
    <dsp:sp modelId="{8DD60918-DC70-F746-95BF-0AB06B526FEC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2227119" y="2025346"/>
        <a:ext cx="299835" cy="300644"/>
      </dsp:txXfrm>
    </dsp:sp>
    <dsp:sp modelId="{761B899C-9BF2-BF47-B497-F6FAA69FD724}">
      <dsp:nvSpPr>
        <dsp:cNvPr id="0" name=""/>
        <dsp:cNvSpPr/>
      </dsp:nvSpPr>
      <dsp:spPr>
        <a:xfrm>
          <a:off x="2833255" y="814767"/>
          <a:ext cx="2020453" cy="2721803"/>
        </a:xfrm>
        <a:prstGeom prst="roundRect">
          <a:avLst>
            <a:gd name="adj" fmla="val 10000"/>
          </a:avLst>
        </a:prstGeom>
        <a:solidFill>
          <a:schemeClr val="accent2">
            <a:hueOff val="-497339"/>
            <a:satOff val="1518"/>
            <a:lumOff val="-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L’irrigazione è una soluzione percorribile ma serve infrastruttura e disponibilità idrica capace di garantire l'approvvigionamento idrico di almeno 210 m</a:t>
          </a:r>
          <a:r>
            <a:rPr lang="it-IT" sz="1400" kern="1200" baseline="30000" dirty="0"/>
            <a:t>3</a:t>
          </a:r>
          <a:r>
            <a:rPr lang="it-IT" sz="1400" kern="1200" dirty="0"/>
            <a:t> (20 mm circa) per ettaro, suddivisi in 3 turni d'irrigazione (70 m</a:t>
          </a:r>
          <a:r>
            <a:rPr lang="it-IT" sz="1400" kern="1200" baseline="30000" dirty="0"/>
            <a:t>3</a:t>
          </a:r>
          <a:r>
            <a:rPr lang="it-IT" sz="1400" kern="1200" dirty="0"/>
            <a:t> = 7 mm). </a:t>
          </a:r>
          <a:endParaRPr lang="en-US" sz="1400" kern="1200" dirty="0"/>
        </a:p>
      </dsp:txBody>
      <dsp:txXfrm>
        <a:off x="2892432" y="873944"/>
        <a:ext cx="1902099" cy="2603449"/>
      </dsp:txXfrm>
    </dsp:sp>
    <dsp:sp modelId="{CD22CF9C-0E8E-C342-9C82-77AC7BAEF3A9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46008"/>
            <a:satOff val="2277"/>
            <a:lumOff val="-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5055754" y="2025346"/>
        <a:ext cx="299835" cy="300644"/>
      </dsp:txXfrm>
    </dsp:sp>
    <dsp:sp modelId="{BC7A02AE-6361-134E-B85F-BA12EE42C1E6}">
      <dsp:nvSpPr>
        <dsp:cNvPr id="0" name=""/>
        <dsp:cNvSpPr/>
      </dsp:nvSpPr>
      <dsp:spPr>
        <a:xfrm>
          <a:off x="5661890" y="814767"/>
          <a:ext cx="2020453" cy="2721803"/>
        </a:xfrm>
        <a:prstGeom prst="roundRect">
          <a:avLst>
            <a:gd name="adj" fmla="val 10000"/>
          </a:avLst>
        </a:prstGeom>
        <a:solidFill>
          <a:schemeClr val="accent2">
            <a:hueOff val="-994677"/>
            <a:satOff val="3037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/>
            <a:t>Mancano dati territoriali che permettano di definire in modo preciso</a:t>
          </a:r>
          <a:endParaRPr lang="en-US" sz="14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 dirty="0"/>
            <a:t>Consumi idrici puntuali della vite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/>
            <a:t>Aree di intervento prioritario, che sono a maggior rischio siccità in base a variabili territoriali e strutturali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kern="1200"/>
            <a:t>Costi e fattibilità tecnica di infrastrutturazione </a:t>
          </a:r>
          <a:endParaRPr lang="en-US" sz="1100" kern="1200"/>
        </a:p>
      </dsp:txBody>
      <dsp:txXfrm>
        <a:off x="5721067" y="873944"/>
        <a:ext cx="1902099" cy="2603449"/>
      </dsp:txXfrm>
    </dsp:sp>
    <dsp:sp modelId="{7F819C2B-21B2-4C4E-8536-05C7C8D15A1B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92016"/>
            <a:satOff val="4555"/>
            <a:lumOff val="-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7884389" y="2025346"/>
        <a:ext cx="299835" cy="300644"/>
      </dsp:txXfrm>
    </dsp:sp>
    <dsp:sp modelId="{87FAF5DF-E3BB-7E40-A394-9BD612B4688B}">
      <dsp:nvSpPr>
        <dsp:cNvPr id="0" name=""/>
        <dsp:cNvSpPr/>
      </dsp:nvSpPr>
      <dsp:spPr>
        <a:xfrm>
          <a:off x="8490525" y="814767"/>
          <a:ext cx="2020453" cy="2721803"/>
        </a:xfrm>
        <a:prstGeom prst="roundRect">
          <a:avLst>
            <a:gd name="adj" fmla="val 10000"/>
          </a:avLst>
        </a:prstGeom>
        <a:solidFill>
          <a:schemeClr val="accent2">
            <a:hueOff val="-1492016"/>
            <a:satOff val="4555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Necessario studio multidisciplinare degli aspetti rilevanti (strutturali, legali, geografici/ambientali, burocratici, amministrativi e viticoli) a supporto della pianificazione territoriale</a:t>
          </a:r>
          <a:endParaRPr lang="en-US" sz="1400" kern="1200" dirty="0"/>
        </a:p>
      </dsp:txBody>
      <dsp:txXfrm>
        <a:off x="8549702" y="873944"/>
        <a:ext cx="1902099" cy="2603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83F58-2E74-434D-85F7-095824005F70}" type="datetimeFigureOut">
              <a:rPr lang="it-IT" smtClean="0"/>
              <a:t>22/04/24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BCB2A-39C6-044F-A97C-DF5DEB558D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739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37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\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388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463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03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090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20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712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05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BCB2A-39C6-044F-A97C-DF5DEB558D0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4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0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2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7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10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5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8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2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21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8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7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1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999A8DD2-C443-44AD-85B3-4CE72B962C5F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FA4FCA09-A334-4A38-8A78-E51DCD588AB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8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diagramDrawing" Target="../diagrams/drawing2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36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35.png"/><Relationship Id="rId9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11" Type="http://schemas.openxmlformats.org/officeDocument/2006/relationships/image" Target="../media/image52.jpeg"/><Relationship Id="rId5" Type="http://schemas.openxmlformats.org/officeDocument/2006/relationships/image" Target="../media/image22.jpeg"/><Relationship Id="rId10" Type="http://schemas.openxmlformats.org/officeDocument/2006/relationships/chart" Target="../charts/chart3.xml"/><Relationship Id="rId4" Type="http://schemas.openxmlformats.org/officeDocument/2006/relationships/image" Target="../media/image56.jpeg"/><Relationship Id="rId9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4.wdp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Accademia di Agricoltura Torino">
            <a:extLst>
              <a:ext uri="{FF2B5EF4-FFF2-40B4-BE49-F238E27FC236}">
                <a16:creationId xmlns:a16="http://schemas.microsoft.com/office/drawing/2014/main" id="{B2236621-C1C5-67FE-D70C-6B5FE22A5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660" y="109254"/>
            <a:ext cx="3090155" cy="110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5" name="Casella di testo 3">
            <a:extLst>
              <a:ext uri="{FF2B5EF4-FFF2-40B4-BE49-F238E27FC236}">
                <a16:creationId xmlns:a16="http://schemas.microsoft.com/office/drawing/2014/main" id="{D5E91636-066C-39F8-D998-30E90F01F499}"/>
              </a:ext>
            </a:extLst>
          </p:cNvPr>
          <p:cNvSpPr txBox="1"/>
          <p:nvPr/>
        </p:nvSpPr>
        <p:spPr>
          <a:xfrm>
            <a:off x="831147" y="201597"/>
            <a:ext cx="2299233" cy="5793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5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UNASA</a:t>
            </a:r>
            <a:endParaRPr lang="it-IT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6" name="Immagine 5" descr="Logo di Dipartimento di Scienze Agrarie, Forestali e Alimentari - DISAFA">
            <a:extLst>
              <a:ext uri="{FF2B5EF4-FFF2-40B4-BE49-F238E27FC236}">
                <a16:creationId xmlns:a16="http://schemas.microsoft.com/office/drawing/2014/main" id="{AAE4CADE-6451-3B27-336D-B9DAFE19D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365" y="109254"/>
            <a:ext cx="1114424" cy="1107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065507A-2FB4-CD90-29D5-18E2F807C1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0731" b="-1"/>
          <a:stretch/>
        </p:blipFill>
        <p:spPr>
          <a:xfrm>
            <a:off x="0" y="0"/>
            <a:ext cx="12238593" cy="6889207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FFE70C2-4BD8-3040-E478-636FEAE7D240}"/>
              </a:ext>
            </a:extLst>
          </p:cNvPr>
          <p:cNvSpPr txBox="1">
            <a:spLocks/>
          </p:cNvSpPr>
          <p:nvPr/>
        </p:nvSpPr>
        <p:spPr>
          <a:xfrm>
            <a:off x="1896292" y="3118031"/>
            <a:ext cx="8399416" cy="1621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>
                <a:solidFill>
                  <a:srgbClr val="AB7942"/>
                </a:solidFill>
              </a:rPr>
              <a:t>Irrigazione della viticoltura in collina: prospettive ed innovazioni applicabili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08056B47-33E9-1F6C-FAAF-11F0FF27C24F}"/>
              </a:ext>
            </a:extLst>
          </p:cNvPr>
          <p:cNvSpPr txBox="1">
            <a:spLocks/>
          </p:cNvSpPr>
          <p:nvPr/>
        </p:nvSpPr>
        <p:spPr>
          <a:xfrm>
            <a:off x="669708" y="1519400"/>
            <a:ext cx="10852583" cy="9354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UTILIZZO INNOVATIVO DELLA RISORSA IDRICA IN AGRICOLTURA NELLA PROSPETTIVA DEL CAMBIAMENTO CLIMATICO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CC390E-8B9B-B7D6-5AA9-00C700309028}"/>
              </a:ext>
            </a:extLst>
          </p:cNvPr>
          <p:cNvSpPr txBox="1"/>
          <p:nvPr/>
        </p:nvSpPr>
        <p:spPr>
          <a:xfrm>
            <a:off x="3138116" y="2332384"/>
            <a:ext cx="576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Accademia di Agricoltura di Torino, 22 aprile 2024</a:t>
            </a:r>
            <a:endParaRPr lang="it-IT" b="1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0D1799-82EA-DDE0-17FD-1ECEBA1B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153471"/>
            <a:ext cx="5985300" cy="173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FE732A-CB4C-1F8F-C7FB-5075F6A75BA8}"/>
              </a:ext>
            </a:extLst>
          </p:cNvPr>
          <p:cNvSpPr txBox="1"/>
          <p:nvPr/>
        </p:nvSpPr>
        <p:spPr>
          <a:xfrm>
            <a:off x="4647433" y="43926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C000"/>
                </a:solidFill>
              </a:rPr>
              <a:t>Alberto </a:t>
            </a:r>
            <a:r>
              <a:rPr lang="it-IT" b="1" dirty="0" err="1">
                <a:solidFill>
                  <a:srgbClr val="FFC000"/>
                </a:solidFill>
              </a:rPr>
              <a:t>Cugnetto</a:t>
            </a:r>
            <a:endParaRPr lang="it-IT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9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1A22726-DA03-BCB0-F12E-98258FB7E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AA76737-B2FB-0B70-8FDA-538F50A2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48640"/>
            <a:ext cx="9160475" cy="1132258"/>
          </a:xfrm>
        </p:spPr>
        <p:txBody>
          <a:bodyPr anchor="ctr">
            <a:normAutofit/>
          </a:bodyPr>
          <a:lstStyle/>
          <a:p>
            <a:pPr algn="ctr"/>
            <a:r>
              <a:rPr lang="it-IT" dirty="0"/>
              <a:t>Aspetti critici dell’irrigazione in collina</a:t>
            </a:r>
          </a:p>
        </p:txBody>
      </p:sp>
      <p:graphicFrame>
        <p:nvGraphicFramePr>
          <p:cNvPr id="12" name="Segnaposto contenuto 2">
            <a:extLst>
              <a:ext uri="{FF2B5EF4-FFF2-40B4-BE49-F238E27FC236}">
                <a16:creationId xmlns:a16="http://schemas.microsoft.com/office/drawing/2014/main" id="{1F547DB4-CD68-5D55-2BD6-09BB159975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278815"/>
              </p:ext>
            </p:extLst>
          </p:nvPr>
        </p:nvGraphicFramePr>
        <p:xfrm>
          <a:off x="928325" y="1453658"/>
          <a:ext cx="10335350" cy="3632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0F92BEB2-9AAE-0956-C813-67CE186E455A}"/>
              </a:ext>
            </a:extLst>
          </p:cNvPr>
          <p:cNvSpPr txBox="1">
            <a:spLocks/>
          </p:cNvSpPr>
          <p:nvPr/>
        </p:nvSpPr>
        <p:spPr>
          <a:xfrm>
            <a:off x="777448" y="5169964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/>
              <a:t>Conoscere per per pianificare interventi irrigui sistemici in collina, cosa c’è e cosa manca</a:t>
            </a:r>
          </a:p>
        </p:txBody>
      </p:sp>
    </p:spTree>
    <p:extLst>
      <p:ext uri="{BB962C8B-B14F-4D97-AF65-F5344CB8AC3E}">
        <p14:creationId xmlns:p14="http://schemas.microsoft.com/office/powerpoint/2010/main" val="29508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22867-7901-8D24-6311-6A88E475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Calcolo approssimativa dei fabbisogni idrici per unità di superfice, e su scala aziendale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4CF31E-80EF-C5CE-02B4-841ED8DB8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915557"/>
            <a:ext cx="10760202" cy="45938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Consumo medio vite periodo vegetativo : 400 mm</a:t>
            </a: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Consumo medio nel mese di luglio + agosto : 200 mm 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Coefficiente di riporto idrico irrigazione di soccorso (kc = 0,10)        20 mm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 mm = 20 L/m</a:t>
            </a:r>
            <a:r>
              <a:rPr lang="it-IT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200.000 L/ha = 2.000 Hl/ha = 200 m</a:t>
            </a:r>
            <a:r>
              <a:rPr lang="it-IT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/ha </a:t>
            </a: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2.000 m</a:t>
            </a:r>
            <a:r>
              <a:rPr lang="it-IT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/10ha = 20.000 hl/10 ha</a:t>
            </a:r>
          </a:p>
          <a:p>
            <a:pPr marL="0" indent="0">
              <a:buNone/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Consumo medio pro-capite annuo di acqua : 156 m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        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x famiglia 4 persone: 624 m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Azienda di 10 ha, che integra per 3 volte 7 mm tra luglio e agosto, necessita di uno stoccaggio di almeno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70 m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/ha = 700 m</a:t>
            </a:r>
            <a:r>
              <a:rPr lang="it-IT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/10 ha = 7.000 hl/10 ha per turno irriguo.</a:t>
            </a: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4" name="Freccia destra 3">
            <a:extLst>
              <a:ext uri="{FF2B5EF4-FFF2-40B4-BE49-F238E27FC236}">
                <a16:creationId xmlns:a16="http://schemas.microsoft.com/office/drawing/2014/main" id="{98F19B53-ED2D-6EA7-E0BE-616280EC7B2A}"/>
              </a:ext>
            </a:extLst>
          </p:cNvPr>
          <p:cNvSpPr/>
          <p:nvPr/>
        </p:nvSpPr>
        <p:spPr>
          <a:xfrm>
            <a:off x="8029575" y="2843211"/>
            <a:ext cx="385763" cy="228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00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035">
            <a:extLst>
              <a:ext uri="{FF2B5EF4-FFF2-40B4-BE49-F238E27FC236}">
                <a16:creationId xmlns:a16="http://schemas.microsoft.com/office/drawing/2014/main" id="{C20CE451-818C-E63D-258B-234B6C543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0BF11CE-7DFD-F065-B77B-943956CCA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30" y="173165"/>
            <a:ext cx="4636108" cy="1527048"/>
          </a:xfrm>
        </p:spPr>
        <p:txBody>
          <a:bodyPr anchor="b">
            <a:normAutofit/>
          </a:bodyPr>
          <a:lstStyle/>
          <a:p>
            <a:r>
              <a:rPr lang="it-IT" dirty="0"/>
              <a:t>e su scala di comprensorio?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FC6084-6460-4E47-D9E5-B716B63B1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4" y="1968243"/>
            <a:ext cx="5853112" cy="464515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Superficie Barolo DOCG: 2.000 ha circa</a:t>
            </a:r>
          </a:p>
          <a:p>
            <a:pPr lvl="1">
              <a:lnSpc>
                <a:spcPct val="110000"/>
              </a:lnSpc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2.000 ha  x 200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/ha = 400.000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4.000.000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Comune di Serralunga d’Alba: 355 ha vitati</a:t>
            </a:r>
          </a:p>
          <a:p>
            <a:pPr lvl="1">
              <a:lnSpc>
                <a:spcPct val="110000"/>
              </a:lnSpc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355 ha  x 200 m3/ha = 71.000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= 710.000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</a:t>
            </a: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Consumo annuo medio x 500 abitanti = 78.000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/anno</a:t>
            </a:r>
            <a:endParaRPr lang="it-IT" sz="1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Piemonte collina: 43.000 ha vitati</a:t>
            </a:r>
          </a:p>
          <a:p>
            <a:pPr lvl="1">
              <a:lnSpc>
                <a:spcPct val="110000"/>
              </a:lnSpc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43.000 ha  x 200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/ha = 8.600.000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  <a:p>
            <a:pPr marL="228600" lvl="1" indent="0">
              <a:lnSpc>
                <a:spcPct val="110000"/>
              </a:lnSpc>
              <a:buNone/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Ipotesi 1/3 superficie irrigata:</a:t>
            </a:r>
          </a:p>
          <a:p>
            <a:pPr lvl="1">
              <a:lnSpc>
                <a:spcPct val="110000"/>
              </a:lnSpc>
            </a:pP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14.333 ha x 200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it-IT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/ha = 2.866.667 m</a:t>
            </a:r>
            <a:r>
              <a:rPr lang="it-IT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  <a:p>
            <a:pPr lvl="1">
              <a:lnSpc>
                <a:spcPct val="110000"/>
              </a:lnSpc>
            </a:pPr>
            <a:endParaRPr lang="it-IT" sz="1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it-IT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Capienza diga di Ceresole Reale: 15.000.000 m</a:t>
            </a:r>
            <a:r>
              <a:rPr lang="it-IT" sz="16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</a:p>
          <a:p>
            <a:pPr>
              <a:lnSpc>
                <a:spcPct val="110000"/>
              </a:lnSpc>
            </a:pPr>
            <a:endParaRPr lang="it-IT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28600" lvl="1" indent="0">
              <a:lnSpc>
                <a:spcPct val="110000"/>
              </a:lnSpc>
              <a:buNone/>
            </a:pPr>
            <a:endParaRPr lang="it-IT" sz="1600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28600" lvl="1" indent="0">
              <a:lnSpc>
                <a:spcPct val="110000"/>
              </a:lnSpc>
              <a:buNone/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28600" lvl="1" indent="0">
              <a:lnSpc>
                <a:spcPct val="110000"/>
              </a:lnSpc>
              <a:buNone/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28600" lvl="1" indent="0">
              <a:lnSpc>
                <a:spcPct val="110000"/>
              </a:lnSpc>
              <a:buNone/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28600" lvl="1" indent="0">
              <a:lnSpc>
                <a:spcPct val="110000"/>
              </a:lnSpc>
              <a:buNone/>
            </a:pPr>
            <a:endParaRPr lang="it-IT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Foto">
            <a:extLst>
              <a:ext uri="{FF2B5EF4-FFF2-40B4-BE49-F238E27FC236}">
                <a16:creationId xmlns:a16="http://schemas.microsoft.com/office/drawing/2014/main" id="{BB81B1F7-C8C6-A490-6D35-4F2660EDB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r="13843" b="-2"/>
          <a:stretch/>
        </p:blipFill>
        <p:spPr bwMode="auto">
          <a:xfrm>
            <a:off x="6096000" y="-1"/>
            <a:ext cx="6096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76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82B3A-4A2D-74E3-08B1-36081C97F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Depurazione dei reflui vitivinicoli è una via percorribile ? Quanta acqua si potrebbe produrre?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9AA0AF-4079-C20F-962C-A66B1461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9" y="1715532"/>
            <a:ext cx="3461640" cy="4593828"/>
          </a:xfrm>
        </p:spPr>
        <p:txBody>
          <a:bodyPr>
            <a:normAutofit fontScale="70000" lnSpcReduction="20000"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Reflui enologici prodotti in misura di 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1,5 – 5 L/L di vino</a:t>
            </a:r>
          </a:p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un Paese soggetto a siccità, riutilizzare quest'acqua per l'irrigazione ha senso dal punto di vista economico e ambientale (es. Sud Africa).</a:t>
            </a:r>
          </a:p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Tuttavia, quest'acqua ha un'elevata richiesta chimica di ossigeno (COD) e alti livelli di potassio (K) e sodio (Na).</a:t>
            </a:r>
          </a:p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L'utilizzo per l'irrigazione aggiunge al suolo quantità sostanziali di elementi come K e Na al suolo. </a:t>
            </a:r>
          </a:p>
          <a:p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Uso reflui diluiti? Sostituzione detergenti con sodio e soda caustica con potassa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AF14B2-33FE-D66D-760C-40A7D73D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513" y="1680898"/>
            <a:ext cx="7772400" cy="294314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B3FCA22-CCC1-F78E-CDD3-AA80E18E5BD0}"/>
              </a:ext>
            </a:extLst>
          </p:cNvPr>
          <p:cNvSpPr/>
          <p:nvPr/>
        </p:nvSpPr>
        <p:spPr>
          <a:xfrm>
            <a:off x="9986240" y="1660927"/>
            <a:ext cx="648182" cy="2963119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326E5DC-A87A-0EBB-81CC-850B1EB7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512" y="5055854"/>
            <a:ext cx="7772400" cy="69983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B543AD4A-B1B4-EFE3-F1C0-5801E08C6577}"/>
              </a:ext>
            </a:extLst>
          </p:cNvPr>
          <p:cNvSpPr/>
          <p:nvPr/>
        </p:nvSpPr>
        <p:spPr>
          <a:xfrm>
            <a:off x="10634422" y="5266481"/>
            <a:ext cx="648182" cy="469852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D22B309-0CC0-0F2C-9D83-97AFA6AD6AE4}"/>
              </a:ext>
            </a:extLst>
          </p:cNvPr>
          <p:cNvSpPr/>
          <p:nvPr/>
        </p:nvSpPr>
        <p:spPr>
          <a:xfrm>
            <a:off x="4231512" y="5266481"/>
            <a:ext cx="685921" cy="489207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81A9703-4FA1-BA5A-C5C2-372CBF3B5DBF}"/>
              </a:ext>
            </a:extLst>
          </p:cNvPr>
          <p:cNvSpPr/>
          <p:nvPr/>
        </p:nvSpPr>
        <p:spPr>
          <a:xfrm>
            <a:off x="4231512" y="1700869"/>
            <a:ext cx="1312037" cy="2923177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77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5A614-FE2F-861B-4F8C-AABB3B24B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48" y="389489"/>
            <a:ext cx="11232290" cy="113225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Approccio multidisciplinare per pianificare e progettare interventi adeguati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81F24724-B8F6-DB94-7009-D70D14368808}"/>
              </a:ext>
            </a:extLst>
          </p:cNvPr>
          <p:cNvSpPr txBox="1">
            <a:spLocks/>
          </p:cNvSpPr>
          <p:nvPr/>
        </p:nvSpPr>
        <p:spPr>
          <a:xfrm>
            <a:off x="383448" y="2280431"/>
            <a:ext cx="6398352" cy="1430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Necessari approcci innovativi per la valutazione dei consumi idrici su territoriale e aziendale con dettaglio geometrico ad alta risoluzione 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5D5BE06-EAA1-747B-84D0-07AA7030EB27}"/>
              </a:ext>
            </a:extLst>
          </p:cNvPr>
          <p:cNvSpPr txBox="1">
            <a:spLocks/>
          </p:cNvSpPr>
          <p:nvPr/>
        </p:nvSpPr>
        <p:spPr>
          <a:xfrm>
            <a:off x="195327" y="3910983"/>
            <a:ext cx="6774594" cy="16250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Individuazione aree a maggior sensibilità e mappature </a:t>
            </a:r>
            <a:r>
              <a:rPr lang="it-IT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geoinformatica</a:t>
            </a: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074" name="Picture 2" descr="1,700+ Multi Purpose Icon Stock Illustrations, Royalty-Free Vector Graphics  &amp; Clip Art - iStock">
            <a:extLst>
              <a:ext uri="{FF2B5EF4-FFF2-40B4-BE49-F238E27FC236}">
                <a16:creationId xmlns:a16="http://schemas.microsoft.com/office/drawing/2014/main" id="{8811CACB-933F-CA4F-696C-7B48E429E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9" t="13360" r="11112" b="14456"/>
          <a:stretch/>
        </p:blipFill>
        <p:spPr bwMode="auto">
          <a:xfrm>
            <a:off x="6755670" y="1568206"/>
            <a:ext cx="5436330" cy="495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8D61852-D230-719E-555E-DCE4FC1440A3}"/>
              </a:ext>
            </a:extLst>
          </p:cNvPr>
          <p:cNvSpPr txBox="1">
            <a:spLocks/>
          </p:cNvSpPr>
          <p:nvPr/>
        </p:nvSpPr>
        <p:spPr>
          <a:xfrm>
            <a:off x="862771" y="5018045"/>
            <a:ext cx="4912815" cy="10359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defPPr>
              <a:defRPr lang="it-IT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/>
              <a:t>Progetti pilota in aree rappresentative</a:t>
            </a:r>
          </a:p>
        </p:txBody>
      </p:sp>
    </p:spTree>
    <p:extLst>
      <p:ext uri="{BB962C8B-B14F-4D97-AF65-F5344CB8AC3E}">
        <p14:creationId xmlns:p14="http://schemas.microsoft.com/office/powerpoint/2010/main" val="373178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B9BB36-39EC-10FD-1DF1-3B413830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968" y="210462"/>
            <a:ext cx="7234094" cy="1325563"/>
          </a:xfrm>
        </p:spPr>
        <p:txBody>
          <a:bodyPr/>
          <a:lstStyle/>
          <a:p>
            <a:r>
              <a:rPr lang="it-IT" b="1" dirty="0"/>
              <a:t>Irrigazione a goccia</a:t>
            </a:r>
          </a:p>
        </p:txBody>
      </p:sp>
      <p:pic>
        <p:nvPicPr>
          <p:cNvPr id="4" name="Immagine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F502A80E-AF27-28F9-C31E-61E70E85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681" y="3317695"/>
            <a:ext cx="2845889" cy="1574800"/>
          </a:xfrm>
          <a:prstGeom prst="rect">
            <a:avLst/>
          </a:prstGeom>
        </p:spPr>
      </p:pic>
      <p:pic>
        <p:nvPicPr>
          <p:cNvPr id="5" name="Immagine 4" descr="Immagine che contiene terreno, aria aperta, suolo, pianta&#10;&#10;Descrizione generata automaticamente">
            <a:extLst>
              <a:ext uri="{FF2B5EF4-FFF2-40B4-BE49-F238E27FC236}">
                <a16:creationId xmlns:a16="http://schemas.microsoft.com/office/drawing/2014/main" id="{C09CB0ED-ECD5-1CD3-5B0A-AEC6392FC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535" y="125809"/>
            <a:ext cx="3411039" cy="2231629"/>
          </a:xfrm>
          <a:prstGeom prst="rect">
            <a:avLst/>
          </a:prstGeom>
        </p:spPr>
      </p:pic>
      <p:pic>
        <p:nvPicPr>
          <p:cNvPr id="6" name="Immagine 5" descr="Immagine che contiene pianta, aria aperta, raccolto/taglio, agricoltura&#10;&#10;Descrizione generata automaticamente">
            <a:extLst>
              <a:ext uri="{FF2B5EF4-FFF2-40B4-BE49-F238E27FC236}">
                <a16:creationId xmlns:a16="http://schemas.microsoft.com/office/drawing/2014/main" id="{EA0F09B1-2075-B113-1368-84A677EFE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534" y="2523713"/>
            <a:ext cx="3411039" cy="1605343"/>
          </a:xfrm>
          <a:prstGeom prst="rect">
            <a:avLst/>
          </a:prstGeom>
        </p:spPr>
      </p:pic>
      <p:pic>
        <p:nvPicPr>
          <p:cNvPr id="7" name="Immagine 6" descr="Immagine che contiene aria aperta, erba, vigneto, pianta&#10;&#10;Descrizione generata automaticamente">
            <a:extLst>
              <a:ext uri="{FF2B5EF4-FFF2-40B4-BE49-F238E27FC236}">
                <a16:creationId xmlns:a16="http://schemas.microsoft.com/office/drawing/2014/main" id="{5D3755A7-47C6-E5B6-5447-EAD948D04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1535" y="4211225"/>
            <a:ext cx="3387725" cy="2520966"/>
          </a:xfrm>
          <a:prstGeom prst="rect">
            <a:avLst/>
          </a:prstGeom>
        </p:spPr>
      </p:pic>
      <p:pic>
        <p:nvPicPr>
          <p:cNvPr id="8" name="Immagine 7" descr="Immagine che contiene aria aperta, erba, cielo, pianta&#10;&#10;Descrizione generata automaticamente">
            <a:extLst>
              <a:ext uri="{FF2B5EF4-FFF2-40B4-BE49-F238E27FC236}">
                <a16:creationId xmlns:a16="http://schemas.microsoft.com/office/drawing/2014/main" id="{FF8E0D5C-D1B2-8E0E-4A82-AAB7694BA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7681" y="1173708"/>
            <a:ext cx="2833873" cy="210712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B84208B-371D-1CE6-A297-1357FB19BB40}"/>
              </a:ext>
            </a:extLst>
          </p:cNvPr>
          <p:cNvSpPr txBox="1"/>
          <p:nvPr/>
        </p:nvSpPr>
        <p:spPr>
          <a:xfrm>
            <a:off x="6630328" y="1351359"/>
            <a:ext cx="131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ala a filo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AE09874-5BEF-A333-20D4-13785DEF346B}"/>
              </a:ext>
            </a:extLst>
          </p:cNvPr>
          <p:cNvSpPr txBox="1"/>
          <p:nvPr/>
        </p:nvSpPr>
        <p:spPr>
          <a:xfrm>
            <a:off x="6533015" y="2977366"/>
            <a:ext cx="1756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ala appoggiata a terra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1CE57BC-5C96-6D45-CADB-B6E55FB57CF4}"/>
              </a:ext>
            </a:extLst>
          </p:cNvPr>
          <p:cNvSpPr txBox="1"/>
          <p:nvPr/>
        </p:nvSpPr>
        <p:spPr>
          <a:xfrm>
            <a:off x="6653642" y="5130243"/>
            <a:ext cx="1312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ala in sub irrigazione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27D758-1585-9413-8658-E42676EE07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9785" y="5212865"/>
            <a:ext cx="3069664" cy="1348357"/>
          </a:xfrm>
          <a:prstGeom prst="rect">
            <a:avLst/>
          </a:prstGeom>
        </p:spPr>
      </p:pic>
      <p:graphicFrame>
        <p:nvGraphicFramePr>
          <p:cNvPr id="15" name="CasellaDiTesto 12">
            <a:extLst>
              <a:ext uri="{FF2B5EF4-FFF2-40B4-BE49-F238E27FC236}">
                <a16:creationId xmlns:a16="http://schemas.microsoft.com/office/drawing/2014/main" id="{36762F6B-541A-AE07-7B2D-B16CAECB5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104182"/>
              </p:ext>
            </p:extLst>
          </p:nvPr>
        </p:nvGraphicFramePr>
        <p:xfrm>
          <a:off x="-429249" y="1083755"/>
          <a:ext cx="3854914" cy="6042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1479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C744167-8255-D026-44F2-6A190F3CF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8FBFB9D-2CB4-B1BD-A82A-5FF3D041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65761"/>
            <a:ext cx="7599535" cy="1527048"/>
          </a:xfrm>
        </p:spPr>
        <p:txBody>
          <a:bodyPr anchor="b">
            <a:normAutofit/>
          </a:bodyPr>
          <a:lstStyle/>
          <a:p>
            <a:pPr algn="ctr"/>
            <a:r>
              <a:rPr lang="it-IT" sz="3300" dirty="0"/>
              <a:t>Approcci innovativi per valutare lo stress idrico e gestione integrata della ricetta idrica</a:t>
            </a:r>
          </a:p>
        </p:txBody>
      </p:sp>
      <p:pic>
        <p:nvPicPr>
          <p:cNvPr id="7" name="Picture 4" descr="Immagine che contiene aria aperta, persona, cavo, strumento&#10;&#10;Descrizione generata automaticamente">
            <a:extLst>
              <a:ext uri="{FF2B5EF4-FFF2-40B4-BE49-F238E27FC236}">
                <a16:creationId xmlns:a16="http://schemas.microsoft.com/office/drawing/2014/main" id="{1092191E-2A81-7B0C-C2FF-61E93F8DF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6" r="2" b="6250"/>
          <a:stretch/>
        </p:blipFill>
        <p:spPr bwMode="auto">
          <a:xfrm>
            <a:off x="9243662" y="10"/>
            <a:ext cx="2948337" cy="164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BC40FA07-C273-ACD9-D715-E7F022483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337" y="2258570"/>
            <a:ext cx="7599535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Misure sulla pianta e in suolo tramite sensoristica:</a:t>
            </a:r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Traspirazione tramite sensori di flusso sap</a:t>
            </a:r>
          </a:p>
          <a:p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Misure dendrometriche</a:t>
            </a:r>
          </a:p>
          <a:p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Misure di pressione turgore foglie</a:t>
            </a:r>
          </a:p>
          <a:p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Misure di temperatura fogliare</a:t>
            </a:r>
          </a:p>
          <a:p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Tensiometri </a:t>
            </a:r>
          </a:p>
          <a:p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Sonde TDR e FDR</a:t>
            </a:r>
          </a:p>
        </p:txBody>
      </p:sp>
      <p:pic>
        <p:nvPicPr>
          <p:cNvPr id="6" name="Picture 16" descr="http://www.geoenv.it/store/forestali/images/dendrometro-netsense2.jpg">
            <a:extLst>
              <a:ext uri="{FF2B5EF4-FFF2-40B4-BE49-F238E27FC236}">
                <a16:creationId xmlns:a16="http://schemas.microsoft.com/office/drawing/2014/main" id="{430EFED8-C22E-7E77-096C-55F189758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6332" r="-3" b="9595"/>
          <a:stretch/>
        </p:blipFill>
        <p:spPr bwMode="auto">
          <a:xfrm>
            <a:off x="9236901" y="1708846"/>
            <a:ext cx="2955099" cy="1688520"/>
          </a:xfrm>
          <a:prstGeom prst="rect">
            <a:avLst/>
          </a:prstGeom>
          <a:noFill/>
        </p:spPr>
      </p:pic>
      <p:pic>
        <p:nvPicPr>
          <p:cNvPr id="4" name="Picture 8" descr="Sensore acqua Yara">
            <a:extLst>
              <a:ext uri="{FF2B5EF4-FFF2-40B4-BE49-F238E27FC236}">
                <a16:creationId xmlns:a16="http://schemas.microsoft.com/office/drawing/2014/main" id="{0D5F2C49-7EC9-1649-3D21-E4E7FB560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-5" b="-5"/>
          <a:stretch/>
        </p:blipFill>
        <p:spPr bwMode="auto">
          <a:xfrm>
            <a:off x="9243662" y="3464498"/>
            <a:ext cx="2948333" cy="168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isuratore di umidità stazionario terreno TRIME PICO BT | Volta S.p.A.">
            <a:extLst>
              <a:ext uri="{FF2B5EF4-FFF2-40B4-BE49-F238E27FC236}">
                <a16:creationId xmlns:a16="http://schemas.microsoft.com/office/drawing/2014/main" id="{14544275-0235-230E-6F83-93AA7F7AD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r="2" b="2"/>
          <a:stretch/>
        </p:blipFill>
        <p:spPr bwMode="auto">
          <a:xfrm>
            <a:off x="9243662" y="5214270"/>
            <a:ext cx="2948337" cy="164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84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8470" y="175201"/>
            <a:ext cx="6980213" cy="1143000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/>
              <a:t>Gestione integrata</a:t>
            </a:r>
            <a:br>
              <a:rPr lang="it-IT" sz="2800" b="1" dirty="0"/>
            </a:br>
            <a:r>
              <a:rPr lang="it-IT" sz="2800" b="1" dirty="0"/>
              <a:t>irrigazione in vigneto</a:t>
            </a:r>
          </a:p>
        </p:txBody>
      </p:sp>
      <p:sp>
        <p:nvSpPr>
          <p:cNvPr id="1028" name="AutoShape 4" descr="data:image/jpeg;base64,/9j/4AAQSkZJRgABAQAAAQABAAD/2wCEAAkGBhMSERQUExQWFBUWGRsaGRcWGR0dGxogHBgXFx8gHxogHCYeHB0jGhoeIC8gJCcpLCwsHR4yNTAqNSYsLCkBCQoKDgwOGg8PFyogHyUpKSksLCwpKSkpKSwsKSwpKSkpLCkpLCwsKSkpLCksLCwpKSwsKSwpKSwsLCkpKSwpKf/AABEIAJQAnAMBIgACEQEDEQH/xAAcAAADAAMBAQEAAAAAAAAAAAAEBQYAAgMBBwj/xAA9EAABAwIEAwYDBgQFBQAAAAABAgMRACEEEjFBBVFhBhMicYGRMqGxFCPB0eHwQlKC8QczYpKyFRYkU3L/xAAYAQADAQEAAAAAAAAAAAAAAAABAgMABP/EACMRAAICAgICAgMBAAAAAAAAAAABAhESITFRA0ETYSJCgQT/2gAMAwEAAhEDEQA/AIPiSe8AcAjZYGgPONgdvWtUjPlEBMCDHoJIq04f2ZQHCEFKkqUUkGbp8JlVo3sRoQDWjHZD7NiHAYXlBUhRMQAQSSALnLaKSEo8ErSdHfhnCiGWyFpUESJTqQbxPQ7a3qtwDfeYVYAUtSBOZUGDskelLOGw424AMiEqJzRroVZemum9MHe0KcLhnGgg5ioqbtY5jmE72AIjWtKUVLRGXJI8eRly51KU6qTB/hRHhJ5cvflR/wDh9iEvpWkeHIoZnCbmTYAjYZT0vUhxftI5iHVk/dkhKSlJsQMxv6mx2qp7I4MNsImUqJlKkGx1sudYJ9jSTVRsDjSKxtWFWsw0ShtJWpy8eAybXJJ2tW+MnOjENJSW1DMZEElWxm3KN6ccM4UlpEqMrXGY8+g8qjuJ9qA0j7OlBUUkKJNk5UnNab/DaaSmtE6KjAcTW1C3JUXXISgaITHlfShsFhFJx2JVmOV1Iy2umx9yDzqb4j2pS+40hnKSkhWbMIIUDboYit8Z2vTg3yHoVMQlu+QiNZiRFzyNMshqb0O8QXS4hpbgTAy54BK5kklO0RtQ+Nc7lxtgQA6rKlRP8qZIjWYHzqVf7UlbynoIUYSgTZImY9QNetc3e1BXjG1uBISCJgmwmLdb69KXBvkTEr8XiygoHxJSTedJi0da0wmZ9biUkNryiAbgEiYPIjpQ3FcS0XEoSF5pF9QsXvPSu3C1IYSpyStROYSPCVGwv01PlU46Y6Pcdw4IAbcutQ8ZETAmBPK8xS/hnDAwkEPFtZUEwUghzMqxiTeNNI96ZcSeClhyc2b+HbznWuDK1K0MCQTI5aEeVM5P+DJjh/BlKClHxQYUoSSrrzFAvdmV4hTansvdoTeNSokFVtY8IA864vY11S1paTI+AukyEKi/gEEm4MinbPDyw3hkgkhtKsxKjJJuSb3vOtUitWLjQp4lgciO+QJbAlbRBAXa1hBBrlw/grDzYcOGQnNf4l/QqtbanOMdacSVd5MAjwqka3tvcUrb4iwbIRiVBPhlAgAjbStQyboQ8OfRhkQtS/CixWm8EgAQJn8J6U5xWDSW1POOAFYCVJBukW32NhQDS0tpd718OKQlQyE3g2Mb5gJIFMcFicLiG0nvCVpaClNAXUEnKFG06DT1qcE6M97JprjrWGWttCCqALqNjJBjpb50/wAYleJQFJyjRRJmyRfMTppYCoPirSV42fhQ6qJi2utxFPMS8lpjIpRUpQKAmJyJGhUkGDMSkHWL6RVX41NUUxTVgvaDCYZvEr71ClDKkANwCuwkkGQAdc2/KqLgyWnGAlsJaQVQE5ZIkgmFbiP4jJmpPB8NZ/jW6pQOpSL+fi+lOsLi1DKBmygggCwt0mrP/NNx0M0nGh/2v+1KZS2zKhDaswFhcb6qkTap3s1gxiHHe9JzZSANjqkzyA5U3ceUogF1SHEmGyIIUkwooUDbKCOcg1t2S4UoqKytUnOs2A157T0rkladeyJ8jIUhxQMyFEGCdjH4RRSVLAiVDnc3npRnFMOo4pWUJTmMxmzZZJEKMfFIvbeqtzhKIGZLSlAAEgq5R/LXeoya4OhV7JLAvKSo55UIPoZ1pjhuBvPJLy0d2wFAFwiw8Qi2qo6b0zQhtoEfdAqtKgtRPSPOhuLcYBCVKe7wp8IGiQAZgX2pJeOa4QJY3aKFngzDbqFtuKdRIlU2HK0W5kDnvTpbgcH3R+7SZUN5iQDy1n2qU4X2kC8WhltxLeGJm4gqMCxUTaVW6+tV2K4UkjKsoCSCTFlFKdTbUDSuTywa5RGRwaUltBlOVbiVpQZ0kAAgeZ9qzCcSaDYShxPeIABCtJEDKr866LwTzpbUpBDLcLSR8SlFOhGwkyZ5Cvmn/WQ28pzOFqUpWYE6eK/rGnKrLxuSGjFPTPp2AxK1JUlBQl6RonwgWvG5jfnTfimKgSpQCAnxAwB1M1834J25Sh+VFKWVQDN1CAYj1N7V17Y9pEPuBGHOfJcqQZBEXSeY/e1H42tAw/KkDYF0B5/ulQc6jm+IEZrZU8/lV1wFQ7hMLCzKsxOs5jO9SuEcQEhxKLHXKEnQ9LH9KmMY8WlqGVZCjmEHY+RsaLjZecLVIUO8XdWpMqi/KedUfBnFNKacGbN/lqA6wRca+LYX9qRHhS0HQmFagEXv9afdmsMttSVKACElRkz8SrT7E1sVQ3xphvH+Od0olMZgq0omL6yRAkTFB8Tx7T2RQZXlNldU2FhtCgIjea87VPFaktoUFFwmwvbUzXTDoCWZ+MoRc6aXjy39qX40qYY+NIWrwzRIGQSUiDoddxO8RWjXDWiZhQ10Vrf6UbiMIuEKVcrvI0G9h0riBBO5E289L+X0qibKUEYTgb7mYMFYSnLJJKgk3ibT+d6quK8D4q0lxbeRLSUAnKrdKAFFMwqDBkedHdiuyqnWG3w4tP3mbKkxmKCAL8tep0qq7b4lTPDcWtSpJbUByGYBEDpfei1btk5Rj0fn/jeKU68pxIICgCRAgSASAY0mTRbTeIWlKkuNmRb7tHz8FH8FSFspJG0H0EfSu2DwgbBjQmYO0/2rZtaHUECYbCOpcQpxaVAK0S2lJNueX3ringpdT43VQJA8AAtvppTXIJnc8q9cCp56b2HoPqaDm37Dghbhux6PCSZvJEWI2HOjEYZ1taw2pTba0pT4b5r2BGplR03miWMQVLUlCpCYBzA+Zg/LlajksgiFX+XUUrd8mcV0XXYnhmLaZAxCcsZycysylEnMDY21Nugr5U3wZt1TjZOTI6uSEySCogHmY5V9f4X23YLQDhKCkDMSCRYXM3PvXz7AKbW4+4hMhbistoso5r/vlTeiUI0xYvsPkBWTmISnLCbX6+9GdmuDhGZa0hJUSUSIKYsT68op2AbwowdR+9hXeRktAOlKUoBZbTfKm1yQIhWkzNA4zgZUqUHKIHhsI96cpPT02r1DXJJPoPzrGoSPotva5MX5fhXEuq7vcEi4tpcfpRbuHOSZ0I9YivfsmYUBhOUhDeZKQVWA9SAB+tBZyG1iZEq6CxJI66evpRPE1FK0gSUqtA9/F6i3ka04lhVIZYeWIZcJSFWM2NwNrzY0xjgnEKSgISJvryNjrsAD8qDQHO9KlKTJOl4Fr69Ird96Mo0NjE3N58gBXmGfBCVxc5oAvrY6+Ug1glnwbt89h2EsthtSRICoMyb7GN5HpQHa7t5isRh1YVTaSkhMuAKzHKZvfLqKUsMhsIHK1/b9iipOkTyMwfXamixHEScBdUhKgUnLEg/vWnTTsgk2va3P8NKEAS3AUDEnLMQJ2nSiEvi8A8tU/s1nB9oKZ1JEjn/YUQs5oF4tPzoVq5mIB/1fpRKFQfhJ8iPLlQw+0bL6PMKiYERPpr9K271Y+AZp0zeGPYV3bdQNQsf1IPygXrHn0SkSqbkSnlbZR58q2HTRsgXiGDWps2uDMJMz+dHdnMOpKFSkgSNbbVsziADp/wAvxFNU9oGkpy5TPMx+dNhIGSOv2eItWwSLUCeMN5gSSPT9a6nizVxJA671vjl0bJdndY1OgvoNP0ottgAeEkj0pOnjDKIiCTzOm1bv8cwxiFFNhIBtNbCXQMkCAQAJKhGvSTXRKhlgbV0eAi3t8qDzBKuhmOpifkL+ZqQ4q4ozlBJ2zEHqbz9aTP49QaQyCS2pRISeZATPPr7094sBlg30Eee1Txg5JN0ne1tfcqimRgHG4oJWUmbAgHcmITXLA4+AJnw2gC5JJ09tdopZinyslR1JrixiSnTemoWy8BTCVWzRm5x5Gu3ewRv+FBYJ1KkJM2j8KKCQIAmwsOf7iplDVbckyJnc6DpytXFHC5UlLZIzKAgglNzFEvfEAL/zTt6Uw4M3meZEk/eIE/1DasAXLLiZ+7SsJVYggaGNKxviqlRlbk6RmT7VUY7sdiUrUktqI1kXTraSLTvFSTTHc4zFsk3QsRPPKAfwo0CwpzFOg3bFv9QrGsS6TPcpk2nNtteu4mdhMXi/z50QhJFAJmHexJNktj+o02cXilf+qCOZrjgjBvpzpm28Ig3prAKMS3iYNmvOSflF65owL6iJU3liT4Nr9Nab4hn9itWdvbrTCgzfCyUwVpB/0tpHz1rEcNUBHeq/2po9w5Uk7AW/tU1iOLrKqOwDZ0jTQRYeU14lIUdrE35Wv+Vc8o/HytNCYTGw6pBOl+sH5Gpjg/GTlSSdr6aR+NS3EII5KWJTPW8jrrVfxNQUDfzqR40qURqEk5doEaenKijMlRoOtcwa3K645r04hXcAdCkEAxl289T70zwzozALMHb3qa7KKl+Nsqiryj86bcXSO7WZ2J9QPl/epsdPQ3bQAI8/Wa74bFFtSVpMKSZSeRB1qe7PcSLjN/jRA9NjTlBocDFO1/iFjEmS4FECLpEG/K1+tRyXlO4t19ZPerUoqAEJM8ulqLcVqTp02rgcKVElJiB4T138xTN6ES2NGVbEUQmluAfMlKxCxfoRzHSmKF6WpRg7C2udI/fpROGXKj1oNPTSicMqFAW84pgDNx9KUyo23NBpx7UgZp5etc+0DWZgeODIMRAqaaXdPmPrTIVlJxpZAtYRfrU4tY6i3KnvaR/wpG9TJxA3PuaZClFh0lRImAkHNItfQDmYpOoqC1OZbCUwLfDuB160673IkA67x+9B+VLXn1uJUkgAXBO8HMLelSRQDcxAdTnbMcxUvxomb2nlVVhsOltCkp9ze5Ee1SfFsN94oSSDor6x0mmXIGISmJoZxdEvGCYoN00whWf4dpZU+4H328OC3AW5p8aJA65ZinvF8Hh/s2J/8tnOjMlLRJC138KhaIIJNfMkqv0phxZoh0nVKvEk7FMWj6Vq9msacCwjrTomIInWxFveqsOTUp2exGYFtZsLp5jyPOn62HkAXSsKEjNY7gXFtqnLkouA5NxW+Gscs+XlS7DYl1Wb7sSDFlaWB9r1s3jVqAPdEXgEKGo1+lMumCXY3xDBVBTGdN0/iPI10weICxItFiNwdwa0wmIBrMSS2vvEiQRCwNeihzI+lCmuQ3fAzSbUThzYUAxjm1AZVp9xRuGfbm60j1ogPeOYcnDzoJGu9TSTp00qg7ScQQttKUrBO4vepjvL2+VPFNiSdBWP4qpyAdU7/nQqATJ7qZOo/Wt0PoGqcyqITinf4W7eX5mqrxsnkh5xQ5BAgmLRzkjTcWv0pUbG051eKDa+kx/LOnK1GP4uEpJWM0GRysLa+dug5wAvtAKyubERPQGRPLXbWudFzdxUBWmlx8/Wp/tFhjlQoTEECenWnCnAkROlzyg2v7ikuNxC0eCZQBeYkyYjpRRiQxCCkmgnTVDxfgrgGYCx23qacNMTMTTTAcXCUht1AdbmyTYp/wDk7UqFbiijFRw/C4VRC2n+6WDOR4W/3j2qqZwxBSSA4i0R4hMGIPKT618xBphw/jjzPwLMR8Junyym0UGk+TW0WXFnUYXFPt5pyOhJJ1MpSTI5CQPSuH/U2kEnMEi6QAZ318r0sebbxYLjYKXdVoBnN1TO/SljWDQvwpdhRNgsQOUTNjWwCplozjkOj7pQUsAGNJ6UywjxWBlE7EGJBGx8qhODrCHu6eAyzBv8J2UD+NXfB8IUKcldrCedpHrFutqGTWmGk9oIPDAoyWEyd4/Wi2eFxohCf35Gi2VDdJ6Gdfyrs5hgqxm58OWbEX96Kn9AcfsXYzgecfFl8k/ianMTgyk5VSSDubflVqWoMEz6/szQPaDCJWgqA8SeesWtT5sXFEn9qLVgBfltWzvHcpjLPUKgUNiEnUWiuQdUdW0k81TNK2YadoMegqyAiUqSb3H839VxH961wuGDgWFKCVLUTHMRznQH5iuXEsAVBSYIWI23ItS7hmGCgvMTmhKRcQLwqetvnNTXBQP4jdGZKhMBLgOySJEmNOvWh2XwtCvCAYEz5fKYF61bUuEpCkqSkqi4EyATII0EEecUaXkJOaQJCQR0A5UxjbDv5kZVJuZ153Eeh3pLiuyDbis2bJJ0B1jWARrT7hWHzKEqkATO37gUq4ziEhyySkiJ69aBmKneyCVKCW1FN7lw2jyiZod/smUjwuJUeWn48qpBjkqVYSpadOWwnnS7F8SM5cuUA3jX0PWjsDSEi+zjyIkJuJgKGldv+08QUhQSkg9fWngd7xIuCbG8TE38jFNcAoCEx4SVHyKdulCzURSeG4hghYbWCm8gT9NqM4lh04lsvtCHB/nIH/ID5mqp5+Mpi6gcvpYV5gsQgxCQlR3Ii1wQTHOmjL0xXHoi2DnQlWqk2PUbV9H7NhKQq0LGWxMwIt5+dJMRwtlLaygAHmOm3SuvDMSgWdBUEDKopN4JlJ8gbHzFaSNFlW64u2VBUJg6W8ufXlROC4k2tAEgLGqSbg8uvpXIYFCQlTcpWJOpIIta531r15STdSUmBuIOvPrSDBK0jU3968UnwmdK27kBEKSgkaKSTI5e3OaT8W4iEAgE85B6b01gEePZyrIT6UItYnQV3xCFJMq+LWNdb0lW4CTJM01gGRJOJUkkkXHy350uWnu1Ap3E3661lZU1yOD4V9ThIUZvlneADA+Vdsa+e8CLRA/4p3rKymQA/hWIUlRSCYUmSOe9bN3xZSdEyoDrlNZWUvsJp3YcQtShczJFtJApXisOCkGT8It/URXtZRRmceDXWZE2pjw98jMREokA7kWNzvrXlZWkZDfFt5on9zFL8UkJdjUFQFydxJjl6VlZQRvY1wbIKSDub+tLcM398hOkkpJG48Q+lZWVXnxol+xUcCcKmoJ+EwOdoI+tFYJfeLeSoCEREW1gfjWVlTHORxSsqjMZc0ehjTSp1x8rIKjNvzNZWUfQif5MCxLRKc2ZUnr0pa4q9e1lEJ//2Q=="/>
          <p:cNvSpPr>
            <a:spLocks noChangeAspect="1" noChangeArrowheads="1"/>
          </p:cNvSpPr>
          <p:nvPr/>
        </p:nvSpPr>
        <p:spPr bwMode="auto">
          <a:xfrm>
            <a:off x="1587500" y="-614363"/>
            <a:ext cx="1333500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0" name="AutoShape 6" descr="data:image/jpeg;base64,/9j/4AAQSkZJRgABAQAAAQABAAD/2wCEAAkGBhMSERQUExQWFBUWGRsaGRcWGR0dGxogHBgXFx8gHxogHCYeHB0jGhoeIC8gJCcpLCwsHR4yNTAqNSYsLCkBCQoKDgwOGg8PFyogHyUpKSksLCwpKSkpKSwsKSwpKSkpLCkpLCwsKSkpLCksLCwpKSwsKSwpKSwsLCkpKSwpKf/AABEIAJQAnAMBIgACEQEDEQH/xAAcAAADAAMBAQEAAAAAAAAAAAAEBQYAAgMBBwj/xAA9EAABAwIEAwYDBgQFBQAAAAABAgMRACEEEjFBBVFhBhMicYGRMqGxFCPB0eHwQlKC8QczYpKyFRYkU3L/xAAYAQADAQEAAAAAAAAAAAAAAAABAgMABP/EACMRAAICAgICAgMBAAAAAAAAAAABAhESITFRA0ETYSJCgQT/2gAMAwEAAhEDEQA/AIPiSe8AcAjZYGgPONgdvWtUjPlEBMCDHoJIq04f2ZQHCEFKkqUUkGbp8JlVo3sRoQDWjHZD7NiHAYXlBUhRMQAQSSALnLaKSEo8ErSdHfhnCiGWyFpUESJTqQbxPQ7a3qtwDfeYVYAUtSBOZUGDskelLOGw424AMiEqJzRroVZemum9MHe0KcLhnGgg5ioqbtY5jmE72AIjWtKUVLRGXJI8eRly51KU6qTB/hRHhJ5cvflR/wDh9iEvpWkeHIoZnCbmTYAjYZT0vUhxftI5iHVk/dkhKSlJsQMxv6mx2qp7I4MNsImUqJlKkGx1sudYJ9jSTVRsDjSKxtWFWsw0ShtJWpy8eAybXJJ2tW+MnOjENJSW1DMZEElWxm3KN6ccM4UlpEqMrXGY8+g8qjuJ9qA0j7OlBUUkKJNk5UnNab/DaaSmtE6KjAcTW1C3JUXXISgaITHlfShsFhFJx2JVmOV1Iy2umx9yDzqb4j2pS+40hnKSkhWbMIIUDboYit8Z2vTg3yHoVMQlu+QiNZiRFzyNMshqb0O8QXS4hpbgTAy54BK5kklO0RtQ+Nc7lxtgQA6rKlRP8qZIjWYHzqVf7UlbynoIUYSgTZImY9QNetc3e1BXjG1uBISCJgmwmLdb69KXBvkTEr8XiygoHxJSTedJi0da0wmZ9biUkNryiAbgEiYPIjpQ3FcS0XEoSF5pF9QsXvPSu3C1IYSpyStROYSPCVGwv01PlU46Y6Pcdw4IAbcutQ8ZETAmBPK8xS/hnDAwkEPFtZUEwUghzMqxiTeNNI96ZcSeClhyc2b+HbznWuDK1K0MCQTI5aEeVM5P+DJjh/BlKClHxQYUoSSrrzFAvdmV4hTansvdoTeNSokFVtY8IA864vY11S1paTI+AukyEKi/gEEm4MinbPDyw3hkgkhtKsxKjJJuSb3vOtUitWLjQp4lgciO+QJbAlbRBAXa1hBBrlw/grDzYcOGQnNf4l/QqtbanOMdacSVd5MAjwqka3tvcUrb4iwbIRiVBPhlAgAjbStQyboQ8OfRhkQtS/CixWm8EgAQJn8J6U5xWDSW1POOAFYCVJBukW32NhQDS0tpd718OKQlQyE3g2Mb5gJIFMcFicLiG0nvCVpaClNAXUEnKFG06DT1qcE6M97JprjrWGWttCCqALqNjJBjpb50/wAYleJQFJyjRRJmyRfMTppYCoPirSV42fhQ6qJi2utxFPMS8lpjIpRUpQKAmJyJGhUkGDMSkHWL6RVX41NUUxTVgvaDCYZvEr71ClDKkANwCuwkkGQAdc2/KqLgyWnGAlsJaQVQE5ZIkgmFbiP4jJmpPB8NZ/jW6pQOpSL+fi+lOsLi1DKBmygggCwt0mrP/NNx0M0nGh/2v+1KZS2zKhDaswFhcb6qkTap3s1gxiHHe9JzZSANjqkzyA5U3ceUogF1SHEmGyIIUkwooUDbKCOcg1t2S4UoqKytUnOs2A157T0rkladeyJ8jIUhxQMyFEGCdjH4RRSVLAiVDnc3npRnFMOo4pWUJTmMxmzZZJEKMfFIvbeqtzhKIGZLSlAAEgq5R/LXeoya4OhV7JLAvKSo55UIPoZ1pjhuBvPJLy0d2wFAFwiw8Qi2qo6b0zQhtoEfdAqtKgtRPSPOhuLcYBCVKe7wp8IGiQAZgX2pJeOa4QJY3aKFngzDbqFtuKdRIlU2HK0W5kDnvTpbgcH3R+7SZUN5iQDy1n2qU4X2kC8WhltxLeGJm4gqMCxUTaVW6+tV2K4UkjKsoCSCTFlFKdTbUDSuTywa5RGRwaUltBlOVbiVpQZ0kAAgeZ9qzCcSaDYShxPeIABCtJEDKr866LwTzpbUpBDLcLSR8SlFOhGwkyZ5Cvmn/WQ28pzOFqUpWYE6eK/rGnKrLxuSGjFPTPp2AxK1JUlBQl6RonwgWvG5jfnTfimKgSpQCAnxAwB1M1834J25Sh+VFKWVQDN1CAYj1N7V17Y9pEPuBGHOfJcqQZBEXSeY/e1H42tAw/KkDYF0B5/ulQc6jm+IEZrZU8/lV1wFQ7hMLCzKsxOs5jO9SuEcQEhxKLHXKEnQ9LH9KmMY8WlqGVZCjmEHY+RsaLjZecLVIUO8XdWpMqi/KedUfBnFNKacGbN/lqA6wRca+LYX9qRHhS0HQmFagEXv9afdmsMttSVKACElRkz8SrT7E1sVQ3xphvH+Od0olMZgq0omL6yRAkTFB8Tx7T2RQZXlNldU2FhtCgIjea87VPFaktoUFFwmwvbUzXTDoCWZ+MoRc6aXjy39qX40qYY+NIWrwzRIGQSUiDoddxO8RWjXDWiZhQ10Vrf6UbiMIuEKVcrvI0G9h0riBBO5E289L+X0qibKUEYTgb7mYMFYSnLJJKgk3ibT+d6quK8D4q0lxbeRLSUAnKrdKAFFMwqDBkedHdiuyqnWG3w4tP3mbKkxmKCAL8tep0qq7b4lTPDcWtSpJbUByGYBEDpfei1btk5Rj0fn/jeKU68pxIICgCRAgSASAY0mTRbTeIWlKkuNmRb7tHz8FH8FSFspJG0H0EfSu2DwgbBjQmYO0/2rZtaHUECYbCOpcQpxaVAK0S2lJNueX3ringpdT43VQJA8AAtvppTXIJnc8q9cCp56b2HoPqaDm37Dghbhux6PCSZvJEWI2HOjEYZ1taw2pTba0pT4b5r2BGplR03miWMQVLUlCpCYBzA+Zg/LlajksgiFX+XUUrd8mcV0XXYnhmLaZAxCcsZycysylEnMDY21Nugr5U3wZt1TjZOTI6uSEySCogHmY5V9f4X23YLQDhKCkDMSCRYXM3PvXz7AKbW4+4hMhbistoso5r/vlTeiUI0xYvsPkBWTmISnLCbX6+9GdmuDhGZa0hJUSUSIKYsT68op2AbwowdR+9hXeRktAOlKUoBZbTfKm1yQIhWkzNA4zgZUqUHKIHhsI96cpPT02r1DXJJPoPzrGoSPotva5MX5fhXEuq7vcEi4tpcfpRbuHOSZ0I9YivfsmYUBhOUhDeZKQVWA9SAB+tBZyG1iZEq6CxJI66evpRPE1FK0gSUqtA9/F6i3ka04lhVIZYeWIZcJSFWM2NwNrzY0xjgnEKSgISJvryNjrsAD8qDQHO9KlKTJOl4Fr69Ird96Mo0NjE3N58gBXmGfBCVxc5oAvrY6+Ug1glnwbt89h2EsthtSRICoMyb7GN5HpQHa7t5isRh1YVTaSkhMuAKzHKZvfLqKUsMhsIHK1/b9iipOkTyMwfXamixHEScBdUhKgUnLEg/vWnTTsgk2va3P8NKEAS3AUDEnLMQJ2nSiEvi8A8tU/s1nB9oKZ1JEjn/YUQs5oF4tPzoVq5mIB/1fpRKFQfhJ8iPLlQw+0bL6PMKiYERPpr9K271Y+AZp0zeGPYV3bdQNQsf1IPygXrHn0SkSqbkSnlbZR58q2HTRsgXiGDWps2uDMJMz+dHdnMOpKFSkgSNbbVsziADp/wAvxFNU9oGkpy5TPMx+dNhIGSOv2eItWwSLUCeMN5gSSPT9a6nizVxJA671vjl0bJdndY1OgvoNP0ottgAeEkj0pOnjDKIiCTzOm1bv8cwxiFFNhIBtNbCXQMkCAQAJKhGvSTXRKhlgbV0eAi3t8qDzBKuhmOpifkL+ZqQ4q4ozlBJ2zEHqbz9aTP49QaQyCS2pRISeZATPPr7094sBlg30Eee1Txg5JN0ne1tfcqimRgHG4oJWUmbAgHcmITXLA4+AJnw2gC5JJ09tdopZinyslR1JrixiSnTemoWy8BTCVWzRm5x5Gu3ewRv+FBYJ1KkJM2j8KKCQIAmwsOf7iplDVbckyJnc6DpytXFHC5UlLZIzKAgglNzFEvfEAL/zTt6Uw4M3meZEk/eIE/1DasAXLLiZ+7SsJVYggaGNKxviqlRlbk6RmT7VUY7sdiUrUktqI1kXTraSLTvFSTTHc4zFsk3QsRPPKAfwo0CwpzFOg3bFv9QrGsS6TPcpk2nNtteu4mdhMXi/z50QhJFAJmHexJNktj+o02cXilf+qCOZrjgjBvpzpm28Ig3prAKMS3iYNmvOSflF65owL6iJU3liT4Nr9Nab4hn9itWdvbrTCgzfCyUwVpB/0tpHz1rEcNUBHeq/2po9w5Uk7AW/tU1iOLrKqOwDZ0jTQRYeU14lIUdrE35Wv+Vc8o/HytNCYTGw6pBOl+sH5Gpjg/GTlSSdr6aR+NS3EII5KWJTPW8jrrVfxNQUDfzqR40qURqEk5doEaenKijMlRoOtcwa3K645r04hXcAdCkEAxl289T70zwzozALMHb3qa7KKl+Nsqiryj86bcXSO7WZ2J9QPl/epsdPQ3bQAI8/Wa74bFFtSVpMKSZSeRB1qe7PcSLjN/jRA9NjTlBocDFO1/iFjEmS4FECLpEG/K1+tRyXlO4t19ZPerUoqAEJM8ulqLcVqTp02rgcKVElJiB4T138xTN6ES2NGVbEUQmluAfMlKxCxfoRzHSmKF6WpRg7C2udI/fpROGXKj1oNPTSicMqFAW84pgDNx9KUyo23NBpx7UgZp5etc+0DWZgeODIMRAqaaXdPmPrTIVlJxpZAtYRfrU4tY6i3KnvaR/wpG9TJxA3PuaZClFh0lRImAkHNItfQDmYpOoqC1OZbCUwLfDuB160673IkA67x+9B+VLXn1uJUkgAXBO8HMLelSRQDcxAdTnbMcxUvxomb2nlVVhsOltCkp9ze5Ee1SfFsN94oSSDor6x0mmXIGISmJoZxdEvGCYoN00whWf4dpZU+4H328OC3AW5p8aJA65ZinvF8Hh/s2J/8tnOjMlLRJC138KhaIIJNfMkqv0phxZoh0nVKvEk7FMWj6Vq9msacCwjrTomIInWxFveqsOTUp2exGYFtZsLp5jyPOn62HkAXSsKEjNY7gXFtqnLkouA5NxW+Gscs+XlS7DYl1Wb7sSDFlaWB9r1s3jVqAPdEXgEKGo1+lMumCXY3xDBVBTGdN0/iPI10weICxItFiNwdwa0wmIBrMSS2vvEiQRCwNeihzI+lCmuQ3fAzSbUThzYUAxjm1AZVp9xRuGfbm60j1ogPeOYcnDzoJGu9TSTp00qg7ScQQttKUrBO4vepjvL2+VPFNiSdBWP4qpyAdU7/nQqATJ7qZOo/Wt0PoGqcyqITinf4W7eX5mqrxsnkh5xQ5BAgmLRzkjTcWv0pUbG051eKDa+kx/LOnK1GP4uEpJWM0GRysLa+dug5wAvtAKyubERPQGRPLXbWudFzdxUBWmlx8/Wp/tFhjlQoTEECenWnCnAkROlzyg2v7ikuNxC0eCZQBeYkyYjpRRiQxCCkmgnTVDxfgrgGYCx23qacNMTMTTTAcXCUht1AdbmyTYp/wDk7UqFbiijFRw/C4VRC2n+6WDOR4W/3j2qqZwxBSSA4i0R4hMGIPKT618xBphw/jjzPwLMR8Junyym0UGk+TW0WXFnUYXFPt5pyOhJJ1MpSTI5CQPSuH/U2kEnMEi6QAZ318r0sebbxYLjYKXdVoBnN1TO/SljWDQvwpdhRNgsQOUTNjWwCplozjkOj7pQUsAGNJ6UywjxWBlE7EGJBGx8qhODrCHu6eAyzBv8J2UD+NXfB8IUKcldrCedpHrFutqGTWmGk9oIPDAoyWEyd4/Wi2eFxohCf35Gi2VDdJ6Gdfyrs5hgqxm58OWbEX96Kn9AcfsXYzgecfFl8k/ianMTgyk5VSSDubflVqWoMEz6/szQPaDCJWgqA8SeesWtT5sXFEn9qLVgBfltWzvHcpjLPUKgUNiEnUWiuQdUdW0k81TNK2YadoMegqyAiUqSb3H839VxH961wuGDgWFKCVLUTHMRznQH5iuXEsAVBSYIWI23ItS7hmGCgvMTmhKRcQLwqetvnNTXBQP4jdGZKhMBLgOySJEmNOvWh2XwtCvCAYEz5fKYF61bUuEpCkqSkqi4EyATII0EEecUaXkJOaQJCQR0A5UxjbDv5kZVJuZ153Eeh3pLiuyDbis2bJJ0B1jWARrT7hWHzKEqkATO37gUq4ziEhyySkiJ69aBmKneyCVKCW1FN7lw2jyiZod/smUjwuJUeWn48qpBjkqVYSpadOWwnnS7F8SM5cuUA3jX0PWjsDSEi+zjyIkJuJgKGldv+08QUhQSkg9fWngd7xIuCbG8TE38jFNcAoCEx4SVHyKdulCzURSeG4hghYbWCm8gT9NqM4lh04lsvtCHB/nIH/ID5mqp5+Mpi6gcvpYV5gsQgxCQlR3Ii1wQTHOmjL0xXHoi2DnQlWqk2PUbV9H7NhKQq0LGWxMwIt5+dJMRwtlLaygAHmOm3SuvDMSgWdBUEDKopN4JlJ8gbHzFaSNFlW64u2VBUJg6W8ufXlROC4k2tAEgLGqSbg8uvpXIYFCQlTcpWJOpIIta531r15STdSUmBuIOvPrSDBK0jU3968UnwmdK27kBEKSgkaKSTI5e3OaT8W4iEAgE85B6b01gEePZyrIT6UItYnQV3xCFJMq+LWNdb0lW4CTJM01gGRJOJUkkkXHy350uWnu1Ap3E3661lZU1yOD4V9ThIUZvlneADA+Vdsa+e8CLRA/4p3rKymQA/hWIUlRSCYUmSOe9bN3xZSdEyoDrlNZWUvsJp3YcQtShczJFtJApXisOCkGT8It/URXtZRRmceDXWZE2pjw98jMREokA7kWNzvrXlZWkZDfFt5on9zFL8UkJdjUFQFydxJjl6VlZQRvY1wbIKSDub+tLcM398hOkkpJG48Q+lZWVXnxol+xUcCcKmoJ+EwOdoI+tFYJfeLeSoCEREW1gfjWVlTHORxSsqjMZc0ehjTSp1x8rIKjNvzNZWUfQif5MCxLRKc2ZUnr0pa4q9e1lEJ//2Q=="/>
          <p:cNvSpPr>
            <a:spLocks noChangeAspect="1" noChangeArrowheads="1"/>
          </p:cNvSpPr>
          <p:nvPr/>
        </p:nvSpPr>
        <p:spPr bwMode="auto">
          <a:xfrm>
            <a:off x="1587500" y="-614363"/>
            <a:ext cx="1333500" cy="1266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2" name="Picture 8" descr="http://aquater.entecra.it/figure/ionic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5091" y="5036415"/>
            <a:ext cx="1324175" cy="1256270"/>
          </a:xfrm>
          <a:prstGeom prst="rect">
            <a:avLst/>
          </a:prstGeom>
          <a:noFill/>
        </p:spPr>
      </p:pic>
      <p:sp>
        <p:nvSpPr>
          <p:cNvPr id="1034" name="AutoShape 10" descr="data:image/jpeg;base64,/9j/4AAQSkZJRgABAQAAAQABAAD/2wCEAAkGBhQSERUUExQVFRUWGRwYGRYYGB4fGxgeHhwcHBoaGiEYHyYeISAkHBwcHy8gIycpLCwsFx8xNTAqNSYrLCkBCQoKDgwOGg8PGi4kHyUsLC8vKSwsKi8qNCwvLCwsLywpNCwsLC8pLSwsLywpLC8sKSwsLCosLCwsLCwsKSk0LP/AABEIAH0AuAMBIgACEQEDEQH/xAAcAAADAAMBAQEAAAAAAAAAAAAEBQYAAwcCAQj/xAA9EAABAgQEBAMGBQMDBAMAAAABAhEAAwQhBRIxQQZRYXETIoEHMpGhsdEjQlLB8BRy4WKS0hUkgvElM6L/xAAaAQACAwEBAAAAAAAAAAAAAAADBAECBQAG/8QALhEAAgIBAwIDCAIDAQAAAAAAAQIAEQMEEiExQRNRcQUiMmGBkdHwocEjM+EU/9oADAMBAAIRAxEAPwDtEyo8xSCzNGoVC8zEhm9Y9TSnOedo1CUCrN6QnkZgeD3l+k3ipLE7bc40VWJZA+pG0b3EITJeqmIUQrMAoByMo005x2R2FAGSoBPMMlcQFWzdTHxGKTFLygliR5ikZQOh3MKa2lkSl/jZ3zZksTlYbduhg9dYlYBQClz7qrONyIB4jjq0NtHYRlV15QhRCgVAWHM7CAKbF5q0JUrLLLEqfRIHUx7zImGwPlYOdD06xqr8v9OtAuTbLzvcRLMzH4qHyJgyvELFbMKHCrs+guOcBzMYmoAzKDkPoI8YOo+AgLTMzZlAMHYdeQ6RurqdOYISErW105gCBzaF9Th1DgHGxH1MoQD0i2bxPOBspP8AtEYOJZ50Kf8AaIBqqFSVF0qAfUiDcPoCsdAw6xjPk1at4e5r9TA8wLFOLqmWlwpL/wBghTgPHtZOqUS1TEZVKILSxoAT+0b+NZYQQEuwG8J/Z3KzVyTySs/LL+8aOJ82zazG/O5pjGowgkc1OmSZ9R+IVKDAOnyjrr/N4Wzcenj8w/2iGk9ypg5bU/UCA6ijdThJ2t3iuq8cAeEx8upiTIeKnmnxSoKFTFTEBKdsov0hZW8Q1aJaVlaBnDoTkDs/2v6iN9fJzzUSs5Sj3pgAFgNXOvIesfOITJlpSmWkFZ0UxUobWdyTyEETxBiO5zfqbuEXGOAYBP4sq0pA8WVm1USE77ADlzhTiPH1aj3ZiDbXwx+8LKp0qKVapgWolFaT0D/DWA4tXlLhCTOxspyVUb0HtQqjmExSXaxCAPSPU32j1muZAGwyD4xz1dSyoaS5hWgElzoYZzZMqjhj95OoQDlZ1Pg7iqfUTkpmKSQxdkgXA6RkIPZfaqI5pJ+UfYf0Ls+O2N8xYS4xUETVEIWqwFiG9HMaKjEgHAUbM53J5Qdi0tGZ1LCH6XMLDKpwBaYv9z8oztU/vkBgPU/izCkkgCbKXECd7fSCP+mhU5M4F1JFw7PygVNZJTpJV6vBMjFpWwKexf5a/KK4ciKeXB+/4lRYm5ctcx8yAnkDc/K0BzaRlhkuR+Vx/PSGkqcheigfrGqRKCSXcF9TvDxpqr73DI1QegSv8wy3JyjRu/OJ72m0pGHzFBwQtJcHTWKuonJQxOpsAPeV0ES/GeVUhZqSpkgKTJlmyesxtX0vblziyqB1kFiYDwDVlWHyVzVEBJUnMCTMmEKLJG7fPsIqZC52XMNTcIUxIHVXP6aXiX9nSkLpEqTLKRmWBuE+bZ9H3aLSVMUlkFJIb3rRG+yQOJ1cXBPGVLUqYoLUSLoSrMByZJ0J/eIip4smJnqWp5BOiFoygDl5gx7x0bIbCzQl4rmpRIWpbLShLlBANhyeBPlKDkX+f7lSJEcQ4oZyEzCQXs46GFXCeOy6edMWs6IIAYk3I5doUYjxOZwEuXKTLTew1Ae77AvG/A8CTNSrOuYkghihIUN7KCtR6wMqFNvxGmy/4wF7CdY4b4jpKonwpjkAOkuCnpD2pqgAdCkByX05RwvhivmS1zsiFzMiyDMl62e7C7b2iskcRipTk8V32dldr3hoChSkRewTZlDSTcwXMUH8Qs25H5Up7m8H0QTLUFrCjMc3aw/t3bQRpXQqQJcxakSwhLBGySbak3U1vUx5xitV4JCUKFveF3B1Yj+NCRBx8kQpYVJjiecmbPUtOhYPuSNW+QfpCj+iExQQslKCWYFtebQTU1IBOV33YaQrmT1H8xjM3sz7+8UumsTTiPDKKctq+8K5RMpXQxdcQo8SllThqwf6H5xHzgDY/GHjks89DDq4B2t0MsPZsv8A71PVCvpGQH7LphFelB/Sv6RkauhXbjPr+IPImw1Oj40R4l9GFvtAKwU3GkM8boSolXltpa5hfRh0FO4Nrax5j2hiOPUE31s/zOrymuVXgljryjRVSeQ+UZUySC4AfqBGoVzWUG7X+R+8ARw3BgzNSahYIyEuNBr9Yef9XMtGWcoeK2bIGzZe2npGvD5koAkOhR/OzgduXwj4uQqbmTKdKWdSzaZM5DmAeceg0OHwxv3WT2EkAzTQYp48w+GGmF/xFXCE7BI0f5QTjOAJXSzJQsVi6zck6udzGmkpVSUpM1MkZS6Q7EepNz3gxGOoKw68oZilgQ/NxcQ2CpNE8y/IiLgfC1UtKJRKFfiKVnIIBBawtr3ilmMpSQXbUZQW9SNI2IaYSw8o0UFAg+mzdYHThJSSQpRe/lUx+0cyv3F+ksCPOFzySCA47amOW8T4gqomGmkkl/fVyG4flzPpDziXFVqmpp5KiuYXSVEMUHdOZNu5a2mpgmVwTMlCXkykAOsA+ZSt3NrbADQdSYC2lGV/F7gcD+6g2EhcWwBNPKBCFBwHWQfMdy+npBHDtQmXKmrXlCBcqUWAYFgOZJaK7Haqao+GuWfKL+Vgx0HI+mkc/Tg4nkpz5ZWcg8wLXSNOkUyYN9KT6xveClET3wFKmzkmShJyLJmTSkgFjYBR2FjbUw/rcElpUGQkKSX0uPWKfg3hmmkIWKYpmJWRmUVebsRqAP3gvFeFiub+GyUZQ78+nygOpwO5347i7k0BcmVYhMy5SsqT+lXmHe8GU3EZCCjKEsCykbDmAXjRW4auWSlSbj4dxC9KLL/t/cQljzZUeifvKqTdGOqObJmpyzCiYr9RSyvUjeA5XCiJ2bKJkopJsfMCNXBH3hEo3gbEsfnU8ozELILhIcnU7WvoDDWLOuVgjLcpuBlouVKmyFyZQZCAGG7G7nq7xDVmGATFIBdiwIh77PsRXPCpsxISJjo/vIu/1jVOw4pmrchKXLEnXtvHaoEXQhHQlQRD/Z9gqkVcqaR5cq0gnfy/OMhpwWs+OgAEoAX52LO0ZGpoA3g+91uVa+LlBj0lfiOCQLfSAUrUhy7lvWKCrkhalAk6DsIXypCSPMR/jnGHr9K75/d6G/4k0e0VTqwEgFwpnLfSAZ6gS8ea9DLJBcF2MegHS7axlBCOD1giYVh1SArkYpqRVn1L3P3iFUspP8tFVglRnl2LF+Txr+z81PUsp7QbiagmLJPhomobQgOO2YH5NEYEqllklaOn+DaOm1EvOjyqYj8wv3hLjlKSLSwXtm+g/loZ1mBg25D85JSxd8ydouIQm0wKB2XLsf8AyGnwg/FuKJsujXOlLExgE3HnQVEJBtyJieqqZibaRR8F8Pknx1vl0Sn9X+o8wNut4to3yuwUSoMZcEcO/wBPTpUsHxpgCphVqHuE+m/V4pIyFHEmM+BK8v8A9irJ6c1en1jcJCi5aTPHnEKlPTyCMwsS+/6Q9rB784jMJ4ZUq0zxZMzOEgizhuR8qg//ALigpZWUhSnJJ03UeUUmG41LAZYyl+4Hwv8AKMzIN5u6MPZ2bRJio4ZrKM52/qJf6pVpiepR/wASYbcL8STJ04S0zXa6krFwBrZTHp3IitUlE9HlW45pP1EKFYQZgUlMxCwCUq/DAIO4v94vkfInKrY9eYP1jmtyqeUo++OR+rM/R9om8W4bEsOkqUFMk2uN3tZrQbJpqqWopCwtKWYqDfBn07R9qMT8JYVOSUFj5gXSoddbDXQQHJsyfGKI/iX2VIVVCoqKAklV7CJnjaaFKlUsoZikFSjsVq+yRrHUKipRO86FS1BZ8iwACkbhxY23MSVPhkuXUKmzUqebMMuUk+9kTqe6m16jnHafAuIl7uDGOjNGCVBkf0ybJEsBJD7qPmPzhnxJT5alB2UQDy1/zHnjWhRLCMoSHAJCdiDd33iirZiEqT4gCknyG3OwP0+MKZd1MTyesbOIjH1+cbcPq/FCdkg/TaMgnApASR1BYHVhGRp+zizYbbziRFQ6rSkKKjdhpC6fj8sBg49IDx2tKqhcklkZEmwu56vCvDApcwgE5Ru1v8kxXIzbiBGVTgEwyqUZochrP8YElApHSHUtJUw8qbkFKeWzv0jVXUAuzen7xh6vCwJyDpA5Uo2IhqpW8OeHpZIIuAR8G3hRVAh4bcOTDkWA57ajtAdJ/tFwSfFHtFJTL8ie5PU84Bx2eqVLIRlY2L635Xj0nPZQZKdSLu+7943YouSZWacWTrqz9Lax6GzmQovBHT0hHu5MYPg3jrv7guo/t6xboQAAAGAsANo5XjntJEoGXSjIhN3Gp6kww4F9oC565cuavxDNUpIsAUkAkaahgdYY02JcK7e/nKBaE6DVVKZaFLUWSkOTHOEYiayoUs5glLuSPKgDQPtYEl+cOOK8SM5YkoPlSbt+ZX2ET+IvKeQDo2cAjVQcA+m0U1GUfSXHui4JxFxAUqKZYKbMCQxA7Hc6wuoyfCExz5V3PcsfrGrGZd0m+m8VXBslCqJaSgKJWpJUToCAA3VzGRl96jdcxw84xUNp6dSQlV0lgXEPaKqniwaZvfX4/wDuBKemCpAWoBUx8q35jygdrP1eCcIkLTMAZWRnuLA6EPygeLNmTIFUkg1E6riF0dclJUF50lRdlXA6Ddo9TqFM+8weVJ8rKcLHUd9o24vSrmJypKUf6lfL4QqrEmTJCDMKn96YBYA6m3Sw7xunk7WFjznek8YnXyZRYBKQfKwTrzZrN1DfKNOASaWpInEupCmQksMoS1wNTqNYQ8SUcmnQhMvM6g4BJ8o2sdO3Qwn4arRIqELIcA3HMENC+fMEYcCpW6NRz7UL+GoIISQpObYkF/pA+F4mailuBmR5ehIAY/zeKXjMJqaPyXY5vgC4LdIhuEZzGYjnf+fGBZSpIYc33mniNoAR5idV4axWXOlIKFAkJCVDcKCQ4vGRz7gmTlxUJ2AmEeqYyNDTPuT04mYepEuMZCVT8iUlSyA4Bby83Zh8YFRRrStkpWMqbJIAAPPr3eDMXos86xKSQHIfQDpA1HULp05fxJoAJcqffn/NIWJG835mNCwoqbKeWsO5IVvmDk/aGUimADEa6wpTUIUpS3bMWLlzbQBtIZsCHB006wFQL8x/U5+RAcWwV3UgWa4+0AUEwSUlgc6iySXy2/UYzG8ZlIfx5pI/Qmw7BvMYj8T4wmVKxJpEEk6Aa9zy7mAHRA5hkTheb/5FwoUgynxzilEkEqWOw5xISZc7EluVmVIT+Y7uWZA776RkvhMpW88+IvcapB5DnDylkKBGWzQFtfhwNWMX5n8Su4AzRiXs5lLlhEpapRAZSve8Tqsc+0DYPwimgV4hm+JOYhACWSgGxUOrWHeKeVVFIdRDAEqOwb+bQuRi0uoaYjzBNspBBJfrtDWDWjKODDUrCxGvDWDufEXtoIEreCp5mrKChSVqKsylMXP6relo9zOJZwSyAlLcg5+donsRx+qWvISpzds1m5slhBmfFVNAtRjep4EQWM+pQhtk6/8A6P7QdhsujpU5JZmTfNm0e7NyA+sRNVUTcqvMbFnAbvDTgfOrxTmOZLG97XB17Qu+XGq2qfeMBWOO74lSviTK4lyAm9yrn1A3jZTzqmcQDOEtKgT5E8iAzm735wvr5QAYEqe5PMneBJFSUMQSAMxN9hfbtC//ALXDAdB5CCHWe8SpgRNUZq1ZCEpzFypWqvQD5mBMPxadK90luSg4PpH3xRMEtAIzM5uxzKJUfW7ekfJdISfKCfrANRnyq46iQbviC4wJk7MtQBUSCew2T6QgLDnHQabCCkZpjJHIkAmImvCPGmhAAQFnL2e0TiZ2svBsp6xhI4nmf05p0JTnUMomuxAO/wCkkc4TYc0qckOo3Yk72Z4+huW0DqmEMdQ/wPSDhiAAOkumUqR6yy4clf8AykpX6pa/kIyDODwF1EpfJKm9UxkbWmHufWG1K7chrvzKDFZS5k8pRmTlAzK2LjQdYXSaISyt0reySb3AGzfWHGI06/FdKsrgaKINuhBETGP+0KXRJKJhE2ezAIItyK9h2gLIGY1J3UsbTZ8uQkzJkxktoWc8upMRPEPtKJBRIGVP6jqftEcvFqrEJjALmLOw0+wi1wL2cIlBMypJmq18NIOQdFHUn5d4namPkyvLdJL4XgVVXrdIOV7zFe6Pv2Edc4f4ckUcvJLSCo+8s+8s9TsOmkGU8kICWSwIsnRrWHSPJnZVhJID36dnMCyZb4khYPOkgD3Q51PMwJNkW5QdidV5Mz2AJA7ROismTpku7JFyA7erx5fPhAc88Rd+DA8WlL3UCDon92NvWPuG0wQmPOJ1B8Vj3D8ukFU9xD+kSkBgST0muZAq0DMTuQH9BDKdK1gCqTcw4eBckc8T7V0yf6GwOczCs22IIH0gHgJahWBAHlUlWfsA4N/9TfEwHO4kmIm/01QgoBtKJGqX8pB3HSE1XVmRMzAPlOjt9IIq7qVhNNQPCIlFj3FCkzzKSnzZ8oRub6QXPrCTkSlILWGYG5IDGIuu4qmqWCtgxfzbbPzFuUCHESiaFBWdjY3APfQxpZ8OJlpQL7ceUUQG5Rz6Oom1gkiWseYDOQQnK/vObM2kddk0ssXlMGs4356xw9XEE+esS5eZajYBLklhsNY65gUtUqkkomKCp7AZSdD17DU9IpmokbqJ/eklamzG6Zc9KpcvLnSn3u+g9de0c8qcHXTrKJjZhqxcXvHTqeTMRYZdSVE3zE6m2l9uUJOJJqFpMtjnt5tk326/tGfnKgbmNS2QWOvAkSqUICmJ1BEGVhEtTZn78+kaVHMNIXHYxYgjrKr2bTXmhPIK+kZAfs8Ck1qeSkKf0FoyNnRm8f1hmffV9hUH9p/FVQK00lOgJVlT+IkEzFZg+Uf4jTwr7HFLIm1yiBr4QPmP9x27C/aOrJwKQKhVR4afGUAkzLuw0Auw9IM8IcoZ2cyLk5K4aTISBIQlIAYAAAj139TBCJUwMC+msPPDEeF0ySXL/Et8AWgL6e/hlxlI6wEyc1nLcucfESsqtAR2Hlg4UqeXXU/ePfhDlFBp2uzVyN8TYsAEEgaA9okJZOYNaOhz6BCwykuO5/YwKnh2QC/hj4q+8Zub2XkfLvBFfvygm5IInJsWKkTzmU5Ux5MNhDnBF5ouKrg2kmKzLkgq0fMvbsqN1LwxTy/clgeqv3MMroXB6j9+kHsMl5zAQkmq3O5+QjpC8CknVA+J+8Dr4VpiCDKDEEe8rf8A8onJonYUCJYKQZxXDcWVMSpFWErklZVKJPnlF7KSW06RnEtNdxod463M9m9ARlNOG0bPM/5xvXwJRKSEmSCAGHnX/wAoYfTXRWOYs+0U0/PNfQkJEwlwo66kbXj1kysDcDbnHfB7NcPt/wBsksXYrWR6gqY9jBiuCqI608u2ltPnDAV65gSRfuyM4Y4Dp6PLUzJxK8oZNgUFSbpsSSoOwEMqeSoqUuYCCbJSdUJ2B6nUxU0PDdPJUVS5SQol3cm/MZiW9IKmYdLUXKXPc/eM/VaN8w4oH69P35TrA6SfoqpSSEkgoG2W/wAYAxxCAta9ALluguYrBhMofkHxP3jXMwGSoEFDg2N1X+cKN7O1DY/DZhV/P8SLE4ZiVaSVK0KjlT03J/b0htRUJ/pkTubghtNgp9GLR0yZwBQqLmQHH+pf/KN0zgykUlKDJGVIYDMu3wV9YcfRuaC1xLOwYcTnvs/qM2II5ZZjfCMjomHcI0siYJkqUErAIBzKOuuqiIyHNPi8JNpggJ//2Q=="/>
          <p:cNvSpPr>
            <a:spLocks noChangeAspect="1" noChangeArrowheads="1"/>
          </p:cNvSpPr>
          <p:nvPr/>
        </p:nvSpPr>
        <p:spPr bwMode="auto">
          <a:xfrm>
            <a:off x="1587500" y="-584200"/>
            <a:ext cx="1752600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6" name="AutoShape 12" descr="data:image/jpeg;base64,/9j/4AAQSkZJRgABAQAAAQABAAD/2wCEAAkGBhQSERUUExQVFRUWGRwYGRYYGB4fGxgeHhwcHBoaGiEYHyYeISAkHBwcHy8gIycpLCwsFx8xNTAqNSYrLCkBCQoKDgwOGg8PGi4kHyUsLC8vKSwsKi8qNCwvLCwsLywpNCwsLC8pLSwsLywpLC8sKSwsLCosLCwsLCwsKSk0LP/AABEIAH0AuAMBIgACEQEDEQH/xAAcAAADAAMBAQEAAAAAAAAAAAAEBQYAAwcCAQj/xAA9EAABAgQEBAMGBQMDBAMAAAABAhEAAwQhBRIxQQZRYXETIoEHMpGhsdEjQlLB8BRy4WKS0hUkgvElM6L/xAAaAQACAwEBAAAAAAAAAAAAAAADBAECBQAG/8QALhEAAgIBAwIDCAIDAQAAAAAAAQIAEQMEEiExQRNRcQUiMmGBkdHwocEjM+EU/9oADAMBAAIRAxEAPwDtEyo8xSCzNGoVC8zEhm9Y9TSnOedo1CUCrN6QnkZgeD3l+k3ipLE7bc40VWJZA+pG0b3EITJeqmIUQrMAoByMo005x2R2FAGSoBPMMlcQFWzdTHxGKTFLygliR5ikZQOh3MKa2lkSl/jZ3zZksTlYbduhg9dYlYBQClz7qrONyIB4jjq0NtHYRlV15QhRCgVAWHM7CAKbF5q0JUrLLLEqfRIHUx7zImGwPlYOdD06xqr8v9OtAuTbLzvcRLMzH4qHyJgyvELFbMKHCrs+guOcBzMYmoAzKDkPoI8YOo+AgLTMzZlAMHYdeQ6RurqdOYISErW105gCBzaF9Th1DgHGxH1MoQD0i2bxPOBspP8AtEYOJZ50Kf8AaIBqqFSVF0qAfUiDcPoCsdAw6xjPk1at4e5r9TA8wLFOLqmWlwpL/wBghTgPHtZOqUS1TEZVKILSxoAT+0b+NZYQQEuwG8J/Z3KzVyTySs/LL+8aOJ82zazG/O5pjGowgkc1OmSZ9R+IVKDAOnyjrr/N4Wzcenj8w/2iGk9ypg5bU/UCA6ijdThJ2t3iuq8cAeEx8upiTIeKnmnxSoKFTFTEBKdsov0hZW8Q1aJaVlaBnDoTkDs/2v6iN9fJzzUSs5Sj3pgAFgNXOvIesfOITJlpSmWkFZ0UxUobWdyTyEETxBiO5zfqbuEXGOAYBP4sq0pA8WVm1USE77ADlzhTiPH1aj3ZiDbXwx+8LKp0qKVapgWolFaT0D/DWA4tXlLhCTOxspyVUb0HtQqjmExSXaxCAPSPU32j1muZAGwyD4xz1dSyoaS5hWgElzoYZzZMqjhj95OoQDlZ1Pg7iqfUTkpmKSQxdkgXA6RkIPZfaqI5pJ+UfYf0Ls+O2N8xYS4xUETVEIWqwFiG9HMaKjEgHAUbM53J5Qdi0tGZ1LCH6XMLDKpwBaYv9z8oztU/vkBgPU/izCkkgCbKXECd7fSCP+mhU5M4F1JFw7PygVNZJTpJV6vBMjFpWwKexf5a/KK4ciKeXB+/4lRYm5ctcx8yAnkDc/K0BzaRlhkuR+Vx/PSGkqcheigfrGqRKCSXcF9TvDxpqr73DI1QegSv8wy3JyjRu/OJ72m0pGHzFBwQtJcHTWKuonJQxOpsAPeV0ES/GeVUhZqSpkgKTJlmyesxtX0vblziyqB1kFiYDwDVlWHyVzVEBJUnMCTMmEKLJG7fPsIqZC52XMNTcIUxIHVXP6aXiX9nSkLpEqTLKRmWBuE+bZ9H3aLSVMUlkFJIb3rRG+yQOJ1cXBPGVLUqYoLUSLoSrMByZJ0J/eIip4smJnqWp5BOiFoygDl5gx7x0bIbCzQl4rmpRIWpbLShLlBANhyeBPlKDkX+f7lSJEcQ4oZyEzCQXs46GFXCeOy6edMWs6IIAYk3I5doUYjxOZwEuXKTLTew1Ae77AvG/A8CTNSrOuYkghihIUN7KCtR6wMqFNvxGmy/4wF7CdY4b4jpKonwpjkAOkuCnpD2pqgAdCkByX05RwvhivmS1zsiFzMiyDMl62e7C7b2iskcRipTk8V32dldr3hoChSkRewTZlDSTcwXMUH8Qs25H5Up7m8H0QTLUFrCjMc3aw/t3bQRpXQqQJcxakSwhLBGySbak3U1vUx5xitV4JCUKFveF3B1Yj+NCRBx8kQpYVJjiecmbPUtOhYPuSNW+QfpCj+iExQQslKCWYFtebQTU1IBOV33YaQrmT1H8xjM3sz7+8UumsTTiPDKKctq+8K5RMpXQxdcQo8SllThqwf6H5xHzgDY/GHjks89DDq4B2t0MsPZsv8A71PVCvpGQH7LphFelB/Sv6RkauhXbjPr+IPImw1Oj40R4l9GFvtAKwU3GkM8boSolXltpa5hfRh0FO4Nrax5j2hiOPUE31s/zOrymuVXgljryjRVSeQ+UZUySC4AfqBGoVzWUG7X+R+8ARw3BgzNSahYIyEuNBr9Yef9XMtGWcoeK2bIGzZe2npGvD5koAkOhR/OzgduXwj4uQqbmTKdKWdSzaZM5DmAeceg0OHwxv3WT2EkAzTQYp48w+GGmF/xFXCE7BI0f5QTjOAJXSzJQsVi6zck6udzGmkpVSUpM1MkZS6Q7EepNz3gxGOoKw68oZilgQ/NxcQ2CpNE8y/IiLgfC1UtKJRKFfiKVnIIBBawtr3ilmMpSQXbUZQW9SNI2IaYSw8o0UFAg+mzdYHThJSSQpRe/lUx+0cyv3F+ksCPOFzySCA47amOW8T4gqomGmkkl/fVyG4flzPpDziXFVqmpp5KiuYXSVEMUHdOZNu5a2mpgmVwTMlCXkykAOsA+ZSt3NrbADQdSYC2lGV/F7gcD+6g2EhcWwBNPKBCFBwHWQfMdy+npBHDtQmXKmrXlCBcqUWAYFgOZJaK7Haqao+GuWfKL+Vgx0HI+mkc/Tg4nkpz5ZWcg8wLXSNOkUyYN9KT6xveClET3wFKmzkmShJyLJmTSkgFjYBR2FjbUw/rcElpUGQkKSX0uPWKfg3hmmkIWKYpmJWRmUVebsRqAP3gvFeFiub+GyUZQ78+nygOpwO5347i7k0BcmVYhMy5SsqT+lXmHe8GU3EZCCjKEsCykbDmAXjRW4auWSlSbj4dxC9KLL/t/cQljzZUeifvKqTdGOqObJmpyzCiYr9RSyvUjeA5XCiJ2bKJkopJsfMCNXBH3hEo3gbEsfnU8ozELILhIcnU7WvoDDWLOuVgjLcpuBlouVKmyFyZQZCAGG7G7nq7xDVmGATFIBdiwIh77PsRXPCpsxISJjo/vIu/1jVOw4pmrchKXLEnXtvHaoEXQhHQlQRD/Z9gqkVcqaR5cq0gnfy/OMhpwWs+OgAEoAX52LO0ZGpoA3g+91uVa+LlBj0lfiOCQLfSAUrUhy7lvWKCrkhalAk6DsIXypCSPMR/jnGHr9K75/d6G/4k0e0VTqwEgFwpnLfSAZ6gS8ea9DLJBcF2MegHS7axlBCOD1giYVh1SArkYpqRVn1L3P3iFUspP8tFVglRnl2LF+Txr+z81PUsp7QbiagmLJPhomobQgOO2YH5NEYEqllklaOn+DaOm1EvOjyqYj8wv3hLjlKSLSwXtm+g/loZ1mBg25D85JSxd8ydouIQm0wKB2XLsf8AyGnwg/FuKJsujXOlLExgE3HnQVEJBtyJieqqZibaRR8F8Pknx1vl0Sn9X+o8wNut4to3yuwUSoMZcEcO/wBPTpUsHxpgCphVqHuE+m/V4pIyFHEmM+BK8v8A9irJ6c1en1jcJCi5aTPHnEKlPTyCMwsS+/6Q9rB784jMJ4ZUq0zxZMzOEgizhuR8qg//ALigpZWUhSnJJ03UeUUmG41LAZYyl+4Hwv8AKMzIN5u6MPZ2bRJio4ZrKM52/qJf6pVpiepR/wASYbcL8STJ04S0zXa6krFwBrZTHp3IitUlE9HlW45pP1EKFYQZgUlMxCwCUq/DAIO4v94vkfInKrY9eYP1jmtyqeUo++OR+rM/R9om8W4bEsOkqUFMk2uN3tZrQbJpqqWopCwtKWYqDfBn07R9qMT8JYVOSUFj5gXSoddbDXQQHJsyfGKI/iX2VIVVCoqKAklV7CJnjaaFKlUsoZikFSjsVq+yRrHUKipRO86FS1BZ8iwACkbhxY23MSVPhkuXUKmzUqebMMuUk+9kTqe6m16jnHafAuIl7uDGOjNGCVBkf0ybJEsBJD7qPmPzhnxJT5alB2UQDy1/zHnjWhRLCMoSHAJCdiDd33iirZiEqT4gCknyG3OwP0+MKZd1MTyesbOIjH1+cbcPq/FCdkg/TaMgnApASR1BYHVhGRp+zizYbbziRFQ6rSkKKjdhpC6fj8sBg49IDx2tKqhcklkZEmwu56vCvDApcwgE5Ru1v8kxXIzbiBGVTgEwyqUZochrP8YElApHSHUtJUw8qbkFKeWzv0jVXUAuzen7xh6vCwJyDpA5Uo2IhqpW8OeHpZIIuAR8G3hRVAh4bcOTDkWA57ajtAdJ/tFwSfFHtFJTL8ie5PU84Bx2eqVLIRlY2L635Xj0nPZQZKdSLu+7943YouSZWacWTrqz9Lax6GzmQovBHT0hHu5MYPg3jrv7guo/t6xboQAAAGAsANo5XjntJEoGXSjIhN3Gp6kww4F9oC565cuavxDNUpIsAUkAkaahgdYY02JcK7e/nKBaE6DVVKZaFLUWSkOTHOEYiayoUs5glLuSPKgDQPtYEl+cOOK8SM5YkoPlSbt+ZX2ET+IvKeQDo2cAjVQcA+m0U1GUfSXHui4JxFxAUqKZYKbMCQxA7Hc6wuoyfCExz5V3PcsfrGrGZd0m+m8VXBslCqJaSgKJWpJUToCAA3VzGRl96jdcxw84xUNp6dSQlV0lgXEPaKqniwaZvfX4/wDuBKemCpAWoBUx8q35jygdrP1eCcIkLTMAZWRnuLA6EPygeLNmTIFUkg1E6riF0dclJUF50lRdlXA6Ddo9TqFM+8weVJ8rKcLHUd9o24vSrmJypKUf6lfL4QqrEmTJCDMKn96YBYA6m3Sw7xunk7WFjznek8YnXyZRYBKQfKwTrzZrN1DfKNOASaWpInEupCmQksMoS1wNTqNYQ8SUcmnQhMvM6g4BJ8o2sdO3Qwn4arRIqELIcA3HMENC+fMEYcCpW6NRz7UL+GoIISQpObYkF/pA+F4mailuBmR5ehIAY/zeKXjMJqaPyXY5vgC4LdIhuEZzGYjnf+fGBZSpIYc33mniNoAR5idV4axWXOlIKFAkJCVDcKCQ4vGRz7gmTlxUJ2AmEeqYyNDTPuT04mYepEuMZCVT8iUlSyA4Bby83Zh8YFRRrStkpWMqbJIAAPPr3eDMXos86xKSQHIfQDpA1HULp05fxJoAJcqffn/NIWJG835mNCwoqbKeWsO5IVvmDk/aGUimADEa6wpTUIUpS3bMWLlzbQBtIZsCHB006wFQL8x/U5+RAcWwV3UgWa4+0AUEwSUlgc6iySXy2/UYzG8ZlIfx5pI/Qmw7BvMYj8T4wmVKxJpEEk6Aa9zy7mAHRA5hkTheb/5FwoUgynxzilEkEqWOw5xISZc7EluVmVIT+Y7uWZA776RkvhMpW88+IvcapB5DnDylkKBGWzQFtfhwNWMX5n8Su4AzRiXs5lLlhEpapRAZSve8Tqsc+0DYPwimgV4hm+JOYhACWSgGxUOrWHeKeVVFIdRDAEqOwb+bQuRi0uoaYjzBNspBBJfrtDWDWjKODDUrCxGvDWDufEXtoIEreCp5mrKChSVqKsylMXP6relo9zOJZwSyAlLcg5+donsRx+qWvISpzds1m5slhBmfFVNAtRjep4EQWM+pQhtk6/8A6P7QdhsujpU5JZmTfNm0e7NyA+sRNVUTcqvMbFnAbvDTgfOrxTmOZLG97XB17Qu+XGq2qfeMBWOO74lSviTK4lyAm9yrn1A3jZTzqmcQDOEtKgT5E8iAzm735wvr5QAYEqe5PMneBJFSUMQSAMxN9hfbtC//ALXDAdB5CCHWe8SpgRNUZq1ZCEpzFypWqvQD5mBMPxadK90luSg4PpH3xRMEtAIzM5uxzKJUfW7ekfJdISfKCfrANRnyq46iQbviC4wJk7MtQBUSCew2T6QgLDnHQabCCkZpjJHIkAmImvCPGmhAAQFnL2e0TiZ2svBsp6xhI4nmf05p0JTnUMomuxAO/wCkkc4TYc0qckOo3Yk72Z4+huW0DqmEMdQ/wPSDhiAAOkumUqR6yy4clf8AykpX6pa/kIyDODwF1EpfJKm9UxkbWmHufWG1K7chrvzKDFZS5k8pRmTlAzK2LjQdYXSaISyt0reySb3AGzfWHGI06/FdKsrgaKINuhBETGP+0KXRJKJhE2ezAIItyK9h2gLIGY1J3UsbTZ8uQkzJkxktoWc8upMRPEPtKJBRIGVP6jqftEcvFqrEJjALmLOw0+wi1wL2cIlBMypJmq18NIOQdFHUn5d4namPkyvLdJL4XgVVXrdIOV7zFe6Pv2Edc4f4ckUcvJLSCo+8s+8s9TsOmkGU8kICWSwIsnRrWHSPJnZVhJID36dnMCyZb4khYPOkgD3Q51PMwJNkW5QdidV5Mz2AJA7ROismTpku7JFyA7erx5fPhAc88Rd+DA8WlL3UCDon92NvWPuG0wQmPOJ1B8Vj3D8ukFU9xD+kSkBgST0muZAq0DMTuQH9BDKdK1gCqTcw4eBckc8T7V0yf6GwOczCs22IIH0gHgJahWBAHlUlWfsA4N/9TfEwHO4kmIm/01QgoBtKJGqX8pB3HSE1XVmRMzAPlOjt9IIq7qVhNNQPCIlFj3FCkzzKSnzZ8oRub6QXPrCTkSlILWGYG5IDGIuu4qmqWCtgxfzbbPzFuUCHESiaFBWdjY3APfQxpZ8OJlpQL7ceUUQG5Rz6Oom1gkiWseYDOQQnK/vObM2kddk0ssXlMGs4356xw9XEE+esS5eZajYBLklhsNY65gUtUqkkomKCp7AZSdD17DU9IpmokbqJ/eklamzG6Zc9KpcvLnSn3u+g9de0c8qcHXTrKJjZhqxcXvHTqeTMRYZdSVE3zE6m2l9uUJOJJqFpMtjnt5tk326/tGfnKgbmNS2QWOvAkSqUICmJ1BEGVhEtTZn78+kaVHMNIXHYxYgjrKr2bTXmhPIK+kZAfs8Ck1qeSkKf0FoyNnRm8f1hmffV9hUH9p/FVQK00lOgJVlT+IkEzFZg+Uf4jTwr7HFLIm1yiBr4QPmP9x27C/aOrJwKQKhVR4afGUAkzLuw0Auw9IM8IcoZ2cyLk5K4aTISBIQlIAYAAAj139TBCJUwMC+msPPDEeF0ySXL/Et8AWgL6e/hlxlI6wEyc1nLcucfESsqtAR2Hlg4UqeXXU/ePfhDlFBp2uzVyN8TYsAEEgaA9okJZOYNaOhz6BCwykuO5/YwKnh2QC/hj4q+8Zub2XkfLvBFfvygm5IInJsWKkTzmU5Ux5MNhDnBF5ouKrg2kmKzLkgq0fMvbsqN1LwxTy/clgeqv3MMroXB6j9+kHsMl5zAQkmq3O5+QjpC8CknVA+J+8Dr4VpiCDKDEEe8rf8A8onJonYUCJYKQZxXDcWVMSpFWErklZVKJPnlF7KSW06RnEtNdxod463M9m9ARlNOG0bPM/5xvXwJRKSEmSCAGHnX/wAoYfTXRWOYs+0U0/PNfQkJEwlwo66kbXj1kysDcDbnHfB7NcPt/wBsksXYrWR6gqY9jBiuCqI608u2ltPnDAV65gSRfuyM4Y4Dp6PLUzJxK8oZNgUFSbpsSSoOwEMqeSoqUuYCCbJSdUJ2B6nUxU0PDdPJUVS5SQol3cm/MZiW9IKmYdLUXKXPc/eM/VaN8w4oH69P35TrA6SfoqpSSEkgoG2W/wAYAxxCAta9ALluguYrBhMofkHxP3jXMwGSoEFDg2N1X+cKN7O1DY/DZhV/P8SLE4ZiVaSVK0KjlT03J/b0htRUJ/pkTubghtNgp9GLR0yZwBQqLmQHH+pf/KN0zgykUlKDJGVIYDMu3wV9YcfRuaC1xLOwYcTnvs/qM2II5ZZjfCMjomHcI0siYJkqUErAIBzKOuuqiIyHNPi8JNpggJ//2Q=="/>
          <p:cNvSpPr>
            <a:spLocks noChangeAspect="1" noChangeArrowheads="1"/>
          </p:cNvSpPr>
          <p:nvPr/>
        </p:nvSpPr>
        <p:spPr bwMode="auto">
          <a:xfrm>
            <a:off x="1587500" y="-584200"/>
            <a:ext cx="1752600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8" name="AutoShape 14" descr="data:image/jpeg;base64,/9j/4AAQSkZJRgABAQAAAQABAAD/2wCEAAkGBhQSERUUExQVFRUWGRwYGRYYGB4fGxgeHhwcHBoaGiEYHyYeISAkHBwcHy8gIycpLCwsFx8xNTAqNSYrLCkBCQoKDgwOGg8PGi4kHyUsLC8vKSwsKi8qNCwvLCwsLywpNCwsLC8pLSwsLywpLC8sKSwsLCosLCwsLCwsKSk0LP/AABEIAH0AuAMBIgACEQEDEQH/xAAcAAADAAMBAQEAAAAAAAAAAAAEBQYAAwcCAQj/xAA9EAABAgQEBAMGBQMDBAMAAAABAhEAAwQhBRIxQQZRYXETIoEHMpGhsdEjQlLB8BRy4WKS0hUkgvElM6L/xAAaAQACAwEBAAAAAAAAAAAAAAADBAECBQAG/8QALhEAAgIBAwIDCAIDAQAAAAAAAQIAEQMEEiExQRNRcQUiMmGBkdHwocEjM+EU/9oADAMBAAIRAxEAPwDtEyo8xSCzNGoVC8zEhm9Y9TSnOedo1CUCrN6QnkZgeD3l+k3ipLE7bc40VWJZA+pG0b3EITJeqmIUQrMAoByMo005x2R2FAGSoBPMMlcQFWzdTHxGKTFLygliR5ikZQOh3MKa2lkSl/jZ3zZksTlYbduhg9dYlYBQClz7qrONyIB4jjq0NtHYRlV15QhRCgVAWHM7CAKbF5q0JUrLLLEqfRIHUx7zImGwPlYOdD06xqr8v9OtAuTbLzvcRLMzH4qHyJgyvELFbMKHCrs+guOcBzMYmoAzKDkPoI8YOo+AgLTMzZlAMHYdeQ6RurqdOYISErW105gCBzaF9Th1DgHGxH1MoQD0i2bxPOBspP8AtEYOJZ50Kf8AaIBqqFSVF0qAfUiDcPoCsdAw6xjPk1at4e5r9TA8wLFOLqmWlwpL/wBghTgPHtZOqUS1TEZVKILSxoAT+0b+NZYQQEuwG8J/Z3KzVyTySs/LL+8aOJ82zazG/O5pjGowgkc1OmSZ9R+IVKDAOnyjrr/N4Wzcenj8w/2iGk9ypg5bU/UCA6ijdThJ2t3iuq8cAeEx8upiTIeKnmnxSoKFTFTEBKdsov0hZW8Q1aJaVlaBnDoTkDs/2v6iN9fJzzUSs5Sj3pgAFgNXOvIesfOITJlpSmWkFZ0UxUobWdyTyEETxBiO5zfqbuEXGOAYBP4sq0pA8WVm1USE77ADlzhTiPH1aj3ZiDbXwx+8LKp0qKVapgWolFaT0D/DWA4tXlLhCTOxspyVUb0HtQqjmExSXaxCAPSPU32j1muZAGwyD4xz1dSyoaS5hWgElzoYZzZMqjhj95OoQDlZ1Pg7iqfUTkpmKSQxdkgXA6RkIPZfaqI5pJ+UfYf0Ls+O2N8xYS4xUETVEIWqwFiG9HMaKjEgHAUbM53J5Qdi0tGZ1LCH6XMLDKpwBaYv9z8oztU/vkBgPU/izCkkgCbKXECd7fSCP+mhU5M4F1JFw7PygVNZJTpJV6vBMjFpWwKexf5a/KK4ciKeXB+/4lRYm5ctcx8yAnkDc/K0BzaRlhkuR+Vx/PSGkqcheigfrGqRKCSXcF9TvDxpqr73DI1QegSv8wy3JyjRu/OJ72m0pGHzFBwQtJcHTWKuonJQxOpsAPeV0ES/GeVUhZqSpkgKTJlmyesxtX0vblziyqB1kFiYDwDVlWHyVzVEBJUnMCTMmEKLJG7fPsIqZC52XMNTcIUxIHVXP6aXiX9nSkLpEqTLKRmWBuE+bZ9H3aLSVMUlkFJIb3rRG+yQOJ1cXBPGVLUqYoLUSLoSrMByZJ0J/eIip4smJnqWp5BOiFoygDl5gx7x0bIbCzQl4rmpRIWpbLShLlBANhyeBPlKDkX+f7lSJEcQ4oZyEzCQXs46GFXCeOy6edMWs6IIAYk3I5doUYjxOZwEuXKTLTew1Ae77AvG/A8CTNSrOuYkghihIUN7KCtR6wMqFNvxGmy/4wF7CdY4b4jpKonwpjkAOkuCnpD2pqgAdCkByX05RwvhivmS1zsiFzMiyDMl62e7C7b2iskcRipTk8V32dldr3hoChSkRewTZlDSTcwXMUH8Qs25H5Up7m8H0QTLUFrCjMc3aw/t3bQRpXQqQJcxakSwhLBGySbak3U1vUx5xitV4JCUKFveF3B1Yj+NCRBx8kQpYVJjiecmbPUtOhYPuSNW+QfpCj+iExQQslKCWYFtebQTU1IBOV33YaQrmT1H8xjM3sz7+8UumsTTiPDKKctq+8K5RMpXQxdcQo8SllThqwf6H5xHzgDY/GHjks89DDq4B2t0MsPZsv8A71PVCvpGQH7LphFelB/Sv6RkauhXbjPr+IPImw1Oj40R4l9GFvtAKwU3GkM8boSolXltpa5hfRh0FO4Nrax5j2hiOPUE31s/zOrymuVXgljryjRVSeQ+UZUySC4AfqBGoVzWUG7X+R+8ARw3BgzNSahYIyEuNBr9Yef9XMtGWcoeK2bIGzZe2npGvD5koAkOhR/OzgduXwj4uQqbmTKdKWdSzaZM5DmAeceg0OHwxv3WT2EkAzTQYp48w+GGmF/xFXCE7BI0f5QTjOAJXSzJQsVi6zck6udzGmkpVSUpM1MkZS6Q7EepNz3gxGOoKw68oZilgQ/NxcQ2CpNE8y/IiLgfC1UtKJRKFfiKVnIIBBawtr3ilmMpSQXbUZQW9SNI2IaYSw8o0UFAg+mzdYHThJSSQpRe/lUx+0cyv3F+ksCPOFzySCA47amOW8T4gqomGmkkl/fVyG4flzPpDziXFVqmpp5KiuYXSVEMUHdOZNu5a2mpgmVwTMlCXkykAOsA+ZSt3NrbADQdSYC2lGV/F7gcD+6g2EhcWwBNPKBCFBwHWQfMdy+npBHDtQmXKmrXlCBcqUWAYFgOZJaK7Haqao+GuWfKL+Vgx0HI+mkc/Tg4nkpz5ZWcg8wLXSNOkUyYN9KT6xveClET3wFKmzkmShJyLJmTSkgFjYBR2FjbUw/rcElpUGQkKSX0uPWKfg3hmmkIWKYpmJWRmUVebsRqAP3gvFeFiub+GyUZQ78+nygOpwO5347i7k0BcmVYhMy5SsqT+lXmHe8GU3EZCCjKEsCykbDmAXjRW4auWSlSbj4dxC9KLL/t/cQljzZUeifvKqTdGOqObJmpyzCiYr9RSyvUjeA5XCiJ2bKJkopJsfMCNXBH3hEo3gbEsfnU8ozELILhIcnU7WvoDDWLOuVgjLcpuBlouVKmyFyZQZCAGG7G7nq7xDVmGATFIBdiwIh77PsRXPCpsxISJjo/vIu/1jVOw4pmrchKXLEnXtvHaoEXQhHQlQRD/Z9gqkVcqaR5cq0gnfy/OMhpwWs+OgAEoAX52LO0ZGpoA3g+91uVa+LlBj0lfiOCQLfSAUrUhy7lvWKCrkhalAk6DsIXypCSPMR/jnGHr9K75/d6G/4k0e0VTqwEgFwpnLfSAZ6gS8ea9DLJBcF2MegHS7axlBCOD1giYVh1SArkYpqRVn1L3P3iFUspP8tFVglRnl2LF+Txr+z81PUsp7QbiagmLJPhomobQgOO2YH5NEYEqllklaOn+DaOm1EvOjyqYj8wv3hLjlKSLSwXtm+g/loZ1mBg25D85JSxd8ydouIQm0wKB2XLsf8AyGnwg/FuKJsujXOlLExgE3HnQVEJBtyJieqqZibaRR8F8Pknx1vl0Sn9X+o8wNut4to3yuwUSoMZcEcO/wBPTpUsHxpgCphVqHuE+m/V4pIyFHEmM+BK8v8A9irJ6c1en1jcJCi5aTPHnEKlPTyCMwsS+/6Q9rB784jMJ4ZUq0zxZMzOEgizhuR8qg//ALigpZWUhSnJJ03UeUUmG41LAZYyl+4Hwv8AKMzIN5u6MPZ2bRJio4ZrKM52/qJf6pVpiepR/wASYbcL8STJ04S0zXa6krFwBrZTHp3IitUlE9HlW45pP1EKFYQZgUlMxCwCUq/DAIO4v94vkfInKrY9eYP1jmtyqeUo++OR+rM/R9om8W4bEsOkqUFMk2uN3tZrQbJpqqWopCwtKWYqDfBn07R9qMT8JYVOSUFj5gXSoddbDXQQHJsyfGKI/iX2VIVVCoqKAklV7CJnjaaFKlUsoZikFSjsVq+yRrHUKipRO86FS1BZ8iwACkbhxY23MSVPhkuXUKmzUqebMMuUk+9kTqe6m16jnHafAuIl7uDGOjNGCVBkf0ybJEsBJD7qPmPzhnxJT5alB2UQDy1/zHnjWhRLCMoSHAJCdiDd33iirZiEqT4gCknyG3OwP0+MKZd1MTyesbOIjH1+cbcPq/FCdkg/TaMgnApASR1BYHVhGRp+zizYbbziRFQ6rSkKKjdhpC6fj8sBg49IDx2tKqhcklkZEmwu56vCvDApcwgE5Ru1v8kxXIzbiBGVTgEwyqUZochrP8YElApHSHUtJUw8qbkFKeWzv0jVXUAuzen7xh6vCwJyDpA5Uo2IhqpW8OeHpZIIuAR8G3hRVAh4bcOTDkWA57ajtAdJ/tFwSfFHtFJTL8ie5PU84Bx2eqVLIRlY2L635Xj0nPZQZKdSLu+7943YouSZWacWTrqz9Lax6GzmQovBHT0hHu5MYPg3jrv7guo/t6xboQAAAGAsANo5XjntJEoGXSjIhN3Gp6kww4F9oC565cuavxDNUpIsAUkAkaahgdYY02JcK7e/nKBaE6DVVKZaFLUWSkOTHOEYiayoUs5glLuSPKgDQPtYEl+cOOK8SM5YkoPlSbt+ZX2ET+IvKeQDo2cAjVQcA+m0U1GUfSXHui4JxFxAUqKZYKbMCQxA7Hc6wuoyfCExz5V3PcsfrGrGZd0m+m8VXBslCqJaSgKJWpJUToCAA3VzGRl96jdcxw84xUNp6dSQlV0lgXEPaKqniwaZvfX4/wDuBKemCpAWoBUx8q35jygdrP1eCcIkLTMAZWRnuLA6EPygeLNmTIFUkg1E6riF0dclJUF50lRdlXA6Ddo9TqFM+8weVJ8rKcLHUd9o24vSrmJypKUf6lfL4QqrEmTJCDMKn96YBYA6m3Sw7xunk7WFjznek8YnXyZRYBKQfKwTrzZrN1DfKNOASaWpInEupCmQksMoS1wNTqNYQ8SUcmnQhMvM6g4BJ8o2sdO3Qwn4arRIqELIcA3HMENC+fMEYcCpW6NRz7UL+GoIISQpObYkF/pA+F4mailuBmR5ehIAY/zeKXjMJqaPyXY5vgC4LdIhuEZzGYjnf+fGBZSpIYc33mniNoAR5idV4axWXOlIKFAkJCVDcKCQ4vGRz7gmTlxUJ2AmEeqYyNDTPuT04mYepEuMZCVT8iUlSyA4Bby83Zh8YFRRrStkpWMqbJIAAPPr3eDMXos86xKSQHIfQDpA1HULp05fxJoAJcqffn/NIWJG835mNCwoqbKeWsO5IVvmDk/aGUimADEa6wpTUIUpS3bMWLlzbQBtIZsCHB006wFQL8x/U5+RAcWwV3UgWa4+0AUEwSUlgc6iySXy2/UYzG8ZlIfx5pI/Qmw7BvMYj8T4wmVKxJpEEk6Aa9zy7mAHRA5hkTheb/5FwoUgynxzilEkEqWOw5xISZc7EluVmVIT+Y7uWZA776RkvhMpW88+IvcapB5DnDylkKBGWzQFtfhwNWMX5n8Su4AzRiXs5lLlhEpapRAZSve8Tqsc+0DYPwimgV4hm+JOYhACWSgGxUOrWHeKeVVFIdRDAEqOwb+bQuRi0uoaYjzBNspBBJfrtDWDWjKODDUrCxGvDWDufEXtoIEreCp5mrKChSVqKsylMXP6relo9zOJZwSyAlLcg5+donsRx+qWvISpzds1m5slhBmfFVNAtRjep4EQWM+pQhtk6/8A6P7QdhsujpU5JZmTfNm0e7NyA+sRNVUTcqvMbFnAbvDTgfOrxTmOZLG97XB17Qu+XGq2qfeMBWOO74lSviTK4lyAm9yrn1A3jZTzqmcQDOEtKgT5E8iAzm735wvr5QAYEqe5PMneBJFSUMQSAMxN9hfbtC//ALXDAdB5CCHWe8SpgRNUZq1ZCEpzFypWqvQD5mBMPxadK90luSg4PpH3xRMEtAIzM5uxzKJUfW7ekfJdISfKCfrANRnyq46iQbviC4wJk7MtQBUSCew2T6QgLDnHQabCCkZpjJHIkAmImvCPGmhAAQFnL2e0TiZ2svBsp6xhI4nmf05p0JTnUMomuxAO/wCkkc4TYc0qckOo3Yk72Z4+huW0DqmEMdQ/wPSDhiAAOkumUqR6yy4clf8AykpX6pa/kIyDODwF1EpfJKm9UxkbWmHufWG1K7chrvzKDFZS5k8pRmTlAzK2LjQdYXSaISyt0reySb3AGzfWHGI06/FdKsrgaKINuhBETGP+0KXRJKJhE2ezAIItyK9h2gLIGY1J3UsbTZ8uQkzJkxktoWc8upMRPEPtKJBRIGVP6jqftEcvFqrEJjALmLOw0+wi1wL2cIlBMypJmq18NIOQdFHUn5d4namPkyvLdJL4XgVVXrdIOV7zFe6Pv2Edc4f4ckUcvJLSCo+8s+8s9TsOmkGU8kICWSwIsnRrWHSPJnZVhJID36dnMCyZb4khYPOkgD3Q51PMwJNkW5QdidV5Mz2AJA7ROismTpku7JFyA7erx5fPhAc88Rd+DA8WlL3UCDon92NvWPuG0wQmPOJ1B8Vj3D8ukFU9xD+kSkBgST0muZAq0DMTuQH9BDKdK1gCqTcw4eBckc8T7V0yf6GwOczCs22IIH0gHgJahWBAHlUlWfsA4N/9TfEwHO4kmIm/01QgoBtKJGqX8pB3HSE1XVmRMzAPlOjt9IIq7qVhNNQPCIlFj3FCkzzKSnzZ8oRub6QXPrCTkSlILWGYG5IDGIuu4qmqWCtgxfzbbPzFuUCHESiaFBWdjY3APfQxpZ8OJlpQL7ceUUQG5Rz6Oom1gkiWseYDOQQnK/vObM2kddk0ssXlMGs4356xw9XEE+esS5eZajYBLklhsNY65gUtUqkkomKCp7AZSdD17DU9IpmokbqJ/eklamzG6Zc9KpcvLnSn3u+g9de0c8qcHXTrKJjZhqxcXvHTqeTMRYZdSVE3zE6m2l9uUJOJJqFpMtjnt5tk326/tGfnKgbmNS2QWOvAkSqUICmJ1BEGVhEtTZn78+kaVHMNIXHYxYgjrKr2bTXmhPIK+kZAfs8Ck1qeSkKf0FoyNnRm8f1hmffV9hUH9p/FVQK00lOgJVlT+IkEzFZg+Uf4jTwr7HFLIm1yiBr4QPmP9x27C/aOrJwKQKhVR4afGUAkzLuw0Auw9IM8IcoZ2cyLk5K4aTISBIQlIAYAAAj139TBCJUwMC+msPPDEeF0ySXL/Et8AWgL6e/hlxlI6wEyc1nLcucfESsqtAR2Hlg4UqeXXU/ePfhDlFBp2uzVyN8TYsAEEgaA9okJZOYNaOhz6BCwykuO5/YwKnh2QC/hj4q+8Zub2XkfLvBFfvygm5IInJsWKkTzmU5Ux5MNhDnBF5ouKrg2kmKzLkgq0fMvbsqN1LwxTy/clgeqv3MMroXB6j9+kHsMl5zAQkmq3O5+QjpC8CknVA+J+8Dr4VpiCDKDEEe8rf8A8onJonYUCJYKQZxXDcWVMSpFWErklZVKJPnlF7KSW06RnEtNdxod463M9m9ARlNOG0bPM/5xvXwJRKSEmSCAGHnX/wAoYfTXRWOYs+0U0/PNfQkJEwlwo66kbXj1kysDcDbnHfB7NcPt/wBsksXYrWR6gqY9jBiuCqI608u2ltPnDAV65gSRfuyM4Y4Dp6PLUzJxK8oZNgUFSbpsSSoOwEMqeSoqUuYCCbJSdUJ2B6nUxU0PDdPJUVS5SQol3cm/MZiW9IKmYdLUXKXPc/eM/VaN8w4oH69P35TrA6SfoqpSSEkgoG2W/wAYAxxCAta9ALluguYrBhMofkHxP3jXMwGSoEFDg2N1X+cKN7O1DY/DZhV/P8SLE4ZiVaSVK0KjlT03J/b0htRUJ/pkTubghtNgp9GLR0yZwBQqLmQHH+pf/KN0zgykUlKDJGVIYDMu3wV9YcfRuaC1xLOwYcTnvs/qM2II5ZZjfCMjomHcI0siYJkqUErAIBzKOuuqiIyHNPi8JNpggJ//2Q=="/>
          <p:cNvSpPr>
            <a:spLocks noChangeAspect="1" noChangeArrowheads="1"/>
          </p:cNvSpPr>
          <p:nvPr/>
        </p:nvSpPr>
        <p:spPr bwMode="auto">
          <a:xfrm>
            <a:off x="1587500" y="-584200"/>
            <a:ext cx="1752600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1" name="Freccia in giù 10"/>
          <p:cNvSpPr/>
          <p:nvPr/>
        </p:nvSpPr>
        <p:spPr>
          <a:xfrm rot="12235538">
            <a:off x="4655871" y="3411864"/>
            <a:ext cx="226665" cy="146862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in giù 11"/>
          <p:cNvSpPr/>
          <p:nvPr/>
        </p:nvSpPr>
        <p:spPr>
          <a:xfrm rot="9016822">
            <a:off x="5955236" y="3394273"/>
            <a:ext cx="267610" cy="153660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2" name="Picture 18" descr="Centralina wireless c02"/>
          <p:cNvPicPr>
            <a:picLocks noChangeAspect="1" noChangeArrowheads="1"/>
          </p:cNvPicPr>
          <p:nvPr/>
        </p:nvPicPr>
        <p:blipFill>
          <a:blip r:embed="rId3" cstate="print"/>
          <a:srcRect l="24308" t="20257" r="18973" b="23024"/>
          <a:stretch>
            <a:fillRect/>
          </a:stretch>
        </p:blipFill>
        <p:spPr bwMode="auto">
          <a:xfrm>
            <a:off x="4583832" y="1268760"/>
            <a:ext cx="1584176" cy="1584176"/>
          </a:xfrm>
          <a:prstGeom prst="rect">
            <a:avLst/>
          </a:prstGeom>
          <a:noFill/>
        </p:spPr>
      </p:pic>
      <p:sp>
        <p:nvSpPr>
          <p:cNvPr id="15" name="Freccia a destra 14"/>
          <p:cNvSpPr/>
          <p:nvPr/>
        </p:nvSpPr>
        <p:spPr>
          <a:xfrm rot="20029072">
            <a:off x="5887699" y="1689223"/>
            <a:ext cx="2072786" cy="19061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sinistra 15"/>
          <p:cNvSpPr/>
          <p:nvPr/>
        </p:nvSpPr>
        <p:spPr>
          <a:xfrm>
            <a:off x="6096000" y="2492896"/>
            <a:ext cx="2592288" cy="216024"/>
          </a:xfrm>
          <a:prstGeom prst="lef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4" name="Picture 20" descr="http://www.netsens.it/images/vinesense_img-2c.jpg"/>
          <p:cNvPicPr>
            <a:picLocks noChangeAspect="1" noChangeArrowheads="1"/>
          </p:cNvPicPr>
          <p:nvPr/>
        </p:nvPicPr>
        <p:blipFill>
          <a:blip r:embed="rId4" cstate="print"/>
          <a:srcRect l="26321" t="25818" r="50412" b="52130"/>
          <a:stretch>
            <a:fillRect/>
          </a:stretch>
        </p:blipFill>
        <p:spPr bwMode="auto">
          <a:xfrm>
            <a:off x="7436148" y="3722965"/>
            <a:ext cx="1584176" cy="1198995"/>
          </a:xfrm>
          <a:prstGeom prst="rect">
            <a:avLst/>
          </a:prstGeom>
          <a:noFill/>
        </p:spPr>
      </p:pic>
      <p:sp>
        <p:nvSpPr>
          <p:cNvPr id="18" name="Freccia a destra 17"/>
          <p:cNvSpPr/>
          <p:nvPr/>
        </p:nvSpPr>
        <p:spPr>
          <a:xfrm rot="9166049">
            <a:off x="8605067" y="3682441"/>
            <a:ext cx="1164117" cy="2329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/>
          <p:cNvSpPr/>
          <p:nvPr/>
        </p:nvSpPr>
        <p:spPr>
          <a:xfrm rot="12969967">
            <a:off x="5744111" y="3558585"/>
            <a:ext cx="1983388" cy="244886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46" name="Picture 22" descr="http://www.netsens.it/images/vinesense_img-2c.jpg"/>
          <p:cNvPicPr>
            <a:picLocks noChangeAspect="1" noChangeArrowheads="1"/>
          </p:cNvPicPr>
          <p:nvPr/>
        </p:nvPicPr>
        <p:blipFill>
          <a:blip r:embed="rId4" cstate="print"/>
          <a:srcRect l="49476" r="25366" b="74181"/>
          <a:stretch>
            <a:fillRect/>
          </a:stretch>
        </p:blipFill>
        <p:spPr bwMode="auto">
          <a:xfrm>
            <a:off x="9227840" y="1844824"/>
            <a:ext cx="1440160" cy="1212404"/>
          </a:xfrm>
          <a:prstGeom prst="rect">
            <a:avLst/>
          </a:prstGeom>
          <a:noFill/>
        </p:spPr>
      </p:pic>
      <p:sp>
        <p:nvSpPr>
          <p:cNvPr id="22" name="CasellaDiTesto 21"/>
          <p:cNvSpPr txBox="1"/>
          <p:nvPr/>
        </p:nvSpPr>
        <p:spPr>
          <a:xfrm>
            <a:off x="9120335" y="3068960"/>
            <a:ext cx="264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Web interface</a:t>
            </a:r>
          </a:p>
        </p:txBody>
      </p:sp>
      <p:sp>
        <p:nvSpPr>
          <p:cNvPr id="24" name="Freccia a sinistra 23"/>
          <p:cNvSpPr/>
          <p:nvPr/>
        </p:nvSpPr>
        <p:spPr>
          <a:xfrm>
            <a:off x="3647728" y="2276872"/>
            <a:ext cx="864096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>
            <a:off x="3719736" y="2492896"/>
            <a:ext cx="864096" cy="21602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8" name="Picture 24" descr="http://www.netsens.it/images/meteosense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7956" y="4266331"/>
            <a:ext cx="1319808" cy="2025081"/>
          </a:xfrm>
          <a:prstGeom prst="rect">
            <a:avLst/>
          </a:prstGeom>
          <a:noFill/>
        </p:spPr>
      </p:pic>
      <p:sp>
        <p:nvSpPr>
          <p:cNvPr id="28" name="Freccia a destra 27"/>
          <p:cNvSpPr/>
          <p:nvPr/>
        </p:nvSpPr>
        <p:spPr>
          <a:xfrm rot="18873685">
            <a:off x="3093647" y="3622347"/>
            <a:ext cx="1661591" cy="21457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50" name="Picture 26" descr="http://t3.gstatic.com/images?q=tbn:ANd9GcQzMMXlO6JbTnnVq5D-5ftvy3cwcX4U4hU5s3EtoLJjtLUWi_8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22983" y="1833045"/>
            <a:ext cx="1259632" cy="1136871"/>
          </a:xfrm>
          <a:prstGeom prst="rect">
            <a:avLst/>
          </a:prstGeom>
          <a:noFill/>
        </p:spPr>
      </p:pic>
      <p:sp>
        <p:nvSpPr>
          <p:cNvPr id="32" name="Freccia in su 31"/>
          <p:cNvSpPr/>
          <p:nvPr/>
        </p:nvSpPr>
        <p:spPr>
          <a:xfrm rot="16200000">
            <a:off x="1812458" y="2276718"/>
            <a:ext cx="250470" cy="4814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52" name="Picture 28" descr="http://t3.gstatic.com/images?q=tbn:ANd9GcTG-JCBRkEDJudaT8HRgZLp5a24gWGhvZTCTWmPrYVlaQdhX21UP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315" y="1918566"/>
            <a:ext cx="1035571" cy="1220674"/>
          </a:xfrm>
          <a:prstGeom prst="rect">
            <a:avLst/>
          </a:prstGeom>
          <a:noFill/>
        </p:spPr>
      </p:pic>
      <p:sp>
        <p:nvSpPr>
          <p:cNvPr id="34" name="Freccia in giù 33"/>
          <p:cNvSpPr/>
          <p:nvPr/>
        </p:nvSpPr>
        <p:spPr>
          <a:xfrm>
            <a:off x="9912424" y="1196752"/>
            <a:ext cx="14401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674493"/>
              </p:ext>
            </p:extLst>
          </p:nvPr>
        </p:nvGraphicFramePr>
        <p:xfrm>
          <a:off x="8228236" y="1042971"/>
          <a:ext cx="237626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85894"/>
              </p:ext>
            </p:extLst>
          </p:nvPr>
        </p:nvGraphicFramePr>
        <p:xfrm>
          <a:off x="8937930" y="-9765"/>
          <a:ext cx="1990099" cy="91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47849"/>
              </p:ext>
            </p:extLst>
          </p:nvPr>
        </p:nvGraphicFramePr>
        <p:xfrm>
          <a:off x="7436148" y="-9765"/>
          <a:ext cx="1820540" cy="90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1" name="CasellaDiTesto 40"/>
          <p:cNvSpPr txBox="1"/>
          <p:nvPr/>
        </p:nvSpPr>
        <p:spPr>
          <a:xfrm>
            <a:off x="8372252" y="68293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Elaborazione dati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2999656" y="648866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Misura parametri in continuo con sensori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4439816" y="2708921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Centralina wireless</a:t>
            </a:r>
          </a:p>
        </p:txBody>
      </p:sp>
      <p:sp>
        <p:nvSpPr>
          <p:cNvPr id="44" name="Rettangolo 43"/>
          <p:cNvSpPr/>
          <p:nvPr/>
        </p:nvSpPr>
        <p:spPr>
          <a:xfrm>
            <a:off x="1499859" y="3082794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Centralina irrigazione con elettrovalvole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CFCAFC5-5E4B-E746-05D6-6DBFF8EEA221}"/>
              </a:ext>
            </a:extLst>
          </p:cNvPr>
          <p:cNvSpPr/>
          <p:nvPr/>
        </p:nvSpPr>
        <p:spPr>
          <a:xfrm>
            <a:off x="9572625" y="5086350"/>
            <a:ext cx="339799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26C6A26-E53B-380A-26FF-2E3D9DC74CB2}"/>
              </a:ext>
            </a:extLst>
          </p:cNvPr>
          <p:cNvSpPr/>
          <p:nvPr/>
        </p:nvSpPr>
        <p:spPr>
          <a:xfrm>
            <a:off x="9572624" y="5688881"/>
            <a:ext cx="339799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594D14E-2054-66DE-BC2F-145E4898DEBC}"/>
              </a:ext>
            </a:extLst>
          </p:cNvPr>
          <p:cNvSpPr/>
          <p:nvPr/>
        </p:nvSpPr>
        <p:spPr>
          <a:xfrm>
            <a:off x="9572623" y="6291412"/>
            <a:ext cx="339799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5E74ED-1FC9-B59E-4AE6-922FEA0A3E0B}"/>
              </a:ext>
            </a:extLst>
          </p:cNvPr>
          <p:cNvSpPr txBox="1"/>
          <p:nvPr/>
        </p:nvSpPr>
        <p:spPr>
          <a:xfrm>
            <a:off x="10444509" y="5086350"/>
            <a:ext cx="13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INPUT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8FF8FC-F85A-C4A5-15AA-CEF31D452467}"/>
              </a:ext>
            </a:extLst>
          </p:cNvPr>
          <p:cNvSpPr txBox="1"/>
          <p:nvPr/>
        </p:nvSpPr>
        <p:spPr>
          <a:xfrm>
            <a:off x="10444509" y="5722773"/>
            <a:ext cx="132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OUTPUT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D58CA7-2845-3698-D699-3A94F7613705}"/>
              </a:ext>
            </a:extLst>
          </p:cNvPr>
          <p:cNvSpPr txBox="1"/>
          <p:nvPr/>
        </p:nvSpPr>
        <p:spPr>
          <a:xfrm>
            <a:off x="10444509" y="6291412"/>
            <a:ext cx="1542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COMMAND</a:t>
            </a:r>
          </a:p>
        </p:txBody>
      </p:sp>
      <p:pic>
        <p:nvPicPr>
          <p:cNvPr id="9" name="Picture 8" descr="Sensore acqua Yara">
            <a:extLst>
              <a:ext uri="{FF2B5EF4-FFF2-40B4-BE49-F238E27FC236}">
                <a16:creationId xmlns:a16="http://schemas.microsoft.com/office/drawing/2014/main" id="{2EC6FF50-D526-D764-3E3E-0D2187705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r="-5" b="-5"/>
          <a:stretch/>
        </p:blipFill>
        <p:spPr bwMode="auto">
          <a:xfrm>
            <a:off x="5446593" y="5036540"/>
            <a:ext cx="2221150" cy="126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E771D-2974-C1D0-1B28-D28F44A9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263692" cy="1325563"/>
          </a:xfrm>
        </p:spPr>
        <p:txBody>
          <a:bodyPr>
            <a:normAutofit/>
          </a:bodyPr>
          <a:lstStyle/>
          <a:p>
            <a:pPr algn="ctr"/>
            <a:r>
              <a:rPr lang="it-IT" b="1" dirty="0"/>
              <a:t>Analisi della variabilità del vigneto ed interventi a rateo variabile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42B037-7CF7-F74B-66D8-2970EEB46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E3F6624-B926-CF35-251C-856CA86B5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" y="2468171"/>
            <a:ext cx="2429860" cy="30807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555285-BCA4-6936-767B-D6091EA20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057" y="2436520"/>
            <a:ext cx="2593705" cy="312954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DF47C02-1197-802D-8B95-D79626E65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16"/>
          <a:stretch/>
        </p:blipFill>
        <p:spPr>
          <a:xfrm>
            <a:off x="4973733" y="2487735"/>
            <a:ext cx="2694077" cy="307833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C1A780-1952-62CF-F893-EE89E7175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373" y="2489686"/>
            <a:ext cx="4295220" cy="3197943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FD294C0-6B8F-551B-3959-7DB8D1975A95}"/>
              </a:ext>
            </a:extLst>
          </p:cNvPr>
          <p:cNvSpPr/>
          <p:nvPr/>
        </p:nvSpPr>
        <p:spPr>
          <a:xfrm>
            <a:off x="2916629" y="4475181"/>
            <a:ext cx="63239" cy="860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43C0F35B-FD03-122E-476E-E0E011971A3C}"/>
              </a:ext>
            </a:extLst>
          </p:cNvPr>
          <p:cNvSpPr/>
          <p:nvPr/>
        </p:nvSpPr>
        <p:spPr>
          <a:xfrm flipV="1">
            <a:off x="3112060" y="3506993"/>
            <a:ext cx="63239" cy="6633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12EE319A-16D4-FBA5-B315-8FA74029C978}"/>
              </a:ext>
            </a:extLst>
          </p:cNvPr>
          <p:cNvSpPr/>
          <p:nvPr/>
        </p:nvSpPr>
        <p:spPr>
          <a:xfrm flipV="1">
            <a:off x="3726767" y="3722145"/>
            <a:ext cx="63239" cy="6633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BF334308-10BC-0759-836D-6F3B36570F46}"/>
              </a:ext>
            </a:extLst>
          </p:cNvPr>
          <p:cNvSpPr/>
          <p:nvPr/>
        </p:nvSpPr>
        <p:spPr>
          <a:xfrm>
            <a:off x="3466466" y="2972500"/>
            <a:ext cx="63239" cy="860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4AE59C59-1B65-9EA2-D3CA-C2300AC9C815}"/>
              </a:ext>
            </a:extLst>
          </p:cNvPr>
          <p:cNvSpPr/>
          <p:nvPr/>
        </p:nvSpPr>
        <p:spPr>
          <a:xfrm>
            <a:off x="3934435" y="4197275"/>
            <a:ext cx="63239" cy="8606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47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E6E0B4-0939-7392-E807-41C15D69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755" y="365125"/>
            <a:ext cx="7161245" cy="1325563"/>
          </a:xfrm>
        </p:spPr>
        <p:txBody>
          <a:bodyPr>
            <a:normAutofit/>
          </a:bodyPr>
          <a:lstStyle/>
          <a:p>
            <a:r>
              <a:rPr lang="it-IT" sz="3600" dirty="0"/>
              <a:t>Considerazioni finali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B1EE04E5-E8C1-A29B-30AC-1D777324BF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5578306"/>
              </p:ext>
            </p:extLst>
          </p:nvPr>
        </p:nvGraphicFramePr>
        <p:xfrm>
          <a:off x="838200" y="68683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olo 1">
            <a:extLst>
              <a:ext uri="{FF2B5EF4-FFF2-40B4-BE49-F238E27FC236}">
                <a16:creationId xmlns:a16="http://schemas.microsoft.com/office/drawing/2014/main" id="{AEFF8547-6752-4E7B-1219-3DE200658888}"/>
              </a:ext>
            </a:extLst>
          </p:cNvPr>
          <p:cNvSpPr txBox="1">
            <a:spLocks/>
          </p:cNvSpPr>
          <p:nvPr/>
        </p:nvSpPr>
        <p:spPr>
          <a:xfrm>
            <a:off x="390526" y="5532437"/>
            <a:ext cx="10963274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200" dirty="0"/>
              <a:t>Poi avrà allora senso parlare di efficientamento dell’irrigazione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F5DC4EE-DB2A-82A7-7B11-513267C724DD}"/>
              </a:ext>
            </a:extLst>
          </p:cNvPr>
          <p:cNvGrpSpPr/>
          <p:nvPr/>
        </p:nvGrpSpPr>
        <p:grpSpPr>
          <a:xfrm rot="5400000">
            <a:off x="5742378" y="4019364"/>
            <a:ext cx="760409" cy="1929589"/>
            <a:chOff x="5055754" y="1925132"/>
            <a:chExt cx="428336" cy="501072"/>
          </a:xfrm>
        </p:grpSpPr>
        <p:sp>
          <p:nvSpPr>
            <p:cNvPr id="7" name="Freccia destra 6">
              <a:extLst>
                <a:ext uri="{FF2B5EF4-FFF2-40B4-BE49-F238E27FC236}">
                  <a16:creationId xmlns:a16="http://schemas.microsoft.com/office/drawing/2014/main" id="{06DFA9DC-D24D-3BEE-8BDC-96F3A56D6E36}"/>
                </a:ext>
              </a:extLst>
            </p:cNvPr>
            <p:cNvSpPr/>
            <p:nvPr/>
          </p:nvSpPr>
          <p:spPr>
            <a:xfrm>
              <a:off x="5055754" y="1925132"/>
              <a:ext cx="428336" cy="501072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46008"/>
                <a:satOff val="2277"/>
                <a:lumOff val="-294"/>
                <a:alphaOff val="0"/>
              </a:schemeClr>
            </a:fillRef>
            <a:effectRef idx="0">
              <a:schemeClr val="accent2">
                <a:hueOff val="-746008"/>
                <a:satOff val="2277"/>
                <a:lumOff val="-29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8" name="Freccia destra 4">
              <a:extLst>
                <a:ext uri="{FF2B5EF4-FFF2-40B4-BE49-F238E27FC236}">
                  <a16:creationId xmlns:a16="http://schemas.microsoft.com/office/drawing/2014/main" id="{4DC88561-6F84-BCB1-3852-814A0AB88582}"/>
                </a:ext>
              </a:extLst>
            </p:cNvPr>
            <p:cNvSpPr txBox="1"/>
            <p:nvPr/>
          </p:nvSpPr>
          <p:spPr>
            <a:xfrm>
              <a:off x="5055754" y="2025346"/>
              <a:ext cx="299835" cy="3006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1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7777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EAF1A9-1868-8051-87FC-3EA211BEA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33" y="257503"/>
            <a:ext cx="10653578" cy="1132258"/>
          </a:xfrm>
        </p:spPr>
        <p:txBody>
          <a:bodyPr/>
          <a:lstStyle/>
          <a:p>
            <a:pPr algn="ctr"/>
            <a:r>
              <a:rPr lang="it-IT" dirty="0"/>
              <a:t>Statistiche superfici vitate italiane, importanza della viticoltura e focus su Piemonte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08AFFF-BF73-1075-8C80-99DD2A4B0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87" y="1888703"/>
            <a:ext cx="5127123" cy="459382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PIEMONTE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45.823 ha vitati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18.000 aziende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2,06 MLN di </a:t>
            </a:r>
            <a:r>
              <a:rPr lang="it-IT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</a:t>
            </a: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2023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1,4 MLD. € (1% PIL regionale)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1,2 MLD € export</a:t>
            </a:r>
          </a:p>
          <a:p>
            <a:pPr lvl="1"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41 DOC</a:t>
            </a:r>
          </a:p>
          <a:p>
            <a:pPr lvl="1"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18 DOCG</a:t>
            </a:r>
          </a:p>
          <a:p>
            <a:pPr marL="0" indent="0">
              <a:lnSpc>
                <a:spcPct val="100000"/>
              </a:lnSpc>
              <a:buNone/>
            </a:pPr>
            <a:endParaRPr lang="it-IT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2ED6C873-B7A5-56AB-C997-3AC4FEE63DCD}"/>
              </a:ext>
            </a:extLst>
          </p:cNvPr>
          <p:cNvSpPr txBox="1">
            <a:spLocks/>
          </p:cNvSpPr>
          <p:nvPr/>
        </p:nvSpPr>
        <p:spPr>
          <a:xfrm>
            <a:off x="499993" y="1866515"/>
            <a:ext cx="4889909" cy="47578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ITALIA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661.000 ha vitati 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300.000 aziende 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42,5 MLN di </a:t>
            </a:r>
            <a:r>
              <a:rPr lang="it-IT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hL</a:t>
            </a: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2023 (2° posto, 18 % della produzione mondiale vino)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13,3 MLD. € (0,6 % PIL)</a:t>
            </a:r>
          </a:p>
          <a:p>
            <a:pPr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7,6 MLD € export</a:t>
            </a:r>
          </a:p>
          <a:p>
            <a:pPr lvl="1"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334 DOC</a:t>
            </a:r>
          </a:p>
          <a:p>
            <a:pPr lvl="1"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118 IGT</a:t>
            </a:r>
          </a:p>
          <a:p>
            <a:pPr lvl="1">
              <a:lnSpc>
                <a:spcPct val="100000"/>
              </a:lnSpc>
            </a:pPr>
            <a:r>
              <a:rPr lang="it-IT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 DOCG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it-IT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2" name="Picture 4" descr="21.200 Mappa Italia Illustrazioni stock, grafiche vettoriali ...">
            <a:extLst>
              <a:ext uri="{FF2B5EF4-FFF2-40B4-BE49-F238E27FC236}">
                <a16:creationId xmlns:a16="http://schemas.microsoft.com/office/drawing/2014/main" id="{4145CAA6-B519-23B4-2965-25CCDDA77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28" y="1888703"/>
            <a:ext cx="97796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edmont map vector stock vector. Illustration of ...">
            <a:extLst>
              <a:ext uri="{FF2B5EF4-FFF2-40B4-BE49-F238E27FC236}">
                <a16:creationId xmlns:a16="http://schemas.microsoft.com/office/drawing/2014/main" id="{B94E7853-88C4-1D61-02FD-D793F881B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58364" y="1845841"/>
            <a:ext cx="869546" cy="11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A92A98-187D-1D81-86FD-8D40CC69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C1EC642-03CF-63E5-1FC0-E745F221D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r="10731" b="-1"/>
          <a:stretch/>
        </p:blipFill>
        <p:spPr>
          <a:xfrm>
            <a:off x="-25844" y="-257599"/>
            <a:ext cx="12217844" cy="703176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AC9936E-4472-C904-4C6E-0C7AEED0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6223" y="5312532"/>
            <a:ext cx="5559552" cy="161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1B61B62-5816-1AE5-23FF-8EC5B4E2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774" y="1165651"/>
            <a:ext cx="11294162" cy="11702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Grazie</a:t>
            </a:r>
            <a:r>
              <a:rPr lang="en-US" dirty="0"/>
              <a:t> per </a:t>
            </a:r>
            <a:r>
              <a:rPr lang="en-US" dirty="0" err="1"/>
              <a:t>l’attenzione</a:t>
            </a:r>
            <a:r>
              <a:rPr lang="en-US" dirty="0"/>
              <a:t>!</a:t>
            </a:r>
          </a:p>
        </p:txBody>
      </p:sp>
      <p:pic>
        <p:nvPicPr>
          <p:cNvPr id="3" name="Immagine 2" descr="Logo Accademia di Agricoltura Torino">
            <a:extLst>
              <a:ext uri="{FF2B5EF4-FFF2-40B4-BE49-F238E27FC236}">
                <a16:creationId xmlns:a16="http://schemas.microsoft.com/office/drawing/2014/main" id="{BE42F4F7-727C-A5B0-D103-839628B4F8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96" y="85004"/>
            <a:ext cx="3090155" cy="110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  <p:sp>
        <p:nvSpPr>
          <p:cNvPr id="6" name="Casella di testo 3">
            <a:extLst>
              <a:ext uri="{FF2B5EF4-FFF2-40B4-BE49-F238E27FC236}">
                <a16:creationId xmlns:a16="http://schemas.microsoft.com/office/drawing/2014/main" id="{0A3E200C-5CDD-F303-A4F5-87930C316900}"/>
              </a:ext>
            </a:extLst>
          </p:cNvPr>
          <p:cNvSpPr txBox="1"/>
          <p:nvPr/>
        </p:nvSpPr>
        <p:spPr>
          <a:xfrm>
            <a:off x="1019174" y="210069"/>
            <a:ext cx="2299233" cy="5793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5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UNASA</a:t>
            </a:r>
            <a:endParaRPr lang="it-IT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</p:txBody>
      </p:sp>
      <p:pic>
        <p:nvPicPr>
          <p:cNvPr id="7" name="Immagine 6" descr="Logo di Dipartimento di Scienze Agrarie, Forestali e Alimentari - DISAFA">
            <a:extLst>
              <a:ext uri="{FF2B5EF4-FFF2-40B4-BE49-F238E27FC236}">
                <a16:creationId xmlns:a16="http://schemas.microsoft.com/office/drawing/2014/main" id="{D41CB511-D34D-5DA1-DDF4-F32C5E2115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2" y="83839"/>
            <a:ext cx="1114424" cy="1107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785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823AB-9EE8-2EFE-1D69-2D10A987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80EAB6-4EAD-648A-75CA-23975EF2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801551-EBD8-E710-B6AD-AA7CD9E49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/>
          <a:stretch/>
        </p:blipFill>
        <p:spPr bwMode="auto">
          <a:xfrm>
            <a:off x="8345494" y="0"/>
            <a:ext cx="3846505" cy="327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F96B4AA-AA74-BF61-21D2-BEE0F62E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3"/>
            <a:ext cx="6686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D41CB34-FB1F-7AD8-5BCA-E26EB619B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625" y="3429000"/>
            <a:ext cx="3801375" cy="327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07E087F-C4C5-95F7-6911-38756F009230}"/>
              </a:ext>
            </a:extLst>
          </p:cNvPr>
          <p:cNvSpPr/>
          <p:nvPr/>
        </p:nvSpPr>
        <p:spPr>
          <a:xfrm>
            <a:off x="1" y="680374"/>
            <a:ext cx="6686899" cy="534063"/>
          </a:xfrm>
          <a:prstGeom prst="rect">
            <a:avLst/>
          </a:prstGeom>
          <a:solidFill>
            <a:srgbClr val="C00000">
              <a:alpha val="17283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59C58566-BF91-7DA8-FB16-6EF6BB1F67FD}"/>
              </a:ext>
            </a:extLst>
          </p:cNvPr>
          <p:cNvSpPr/>
          <p:nvPr/>
        </p:nvSpPr>
        <p:spPr>
          <a:xfrm rot="10800000">
            <a:off x="10005562" y="6130306"/>
            <a:ext cx="571500" cy="258000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81A7E3-9A23-4E71-65CD-DD387AF57891}"/>
              </a:ext>
            </a:extLst>
          </p:cNvPr>
          <p:cNvSpPr txBox="1"/>
          <p:nvPr/>
        </p:nvSpPr>
        <p:spPr>
          <a:xfrm>
            <a:off x="169026" y="5674530"/>
            <a:ext cx="7915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Italia: ¼ superficie vitata irrigata </a:t>
            </a:r>
          </a:p>
          <a:p>
            <a:endParaRPr lang="it-IT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Piemonte: &lt; 1% superficie vitata è irrigata</a:t>
            </a:r>
          </a:p>
          <a:p>
            <a:endParaRPr lang="it-IT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Trentino AA: &gt; 80% superficie irrigata</a:t>
            </a:r>
          </a:p>
        </p:txBody>
      </p:sp>
    </p:spTree>
    <p:extLst>
      <p:ext uri="{BB962C8B-B14F-4D97-AF65-F5344CB8AC3E}">
        <p14:creationId xmlns:p14="http://schemas.microsoft.com/office/powerpoint/2010/main" val="4516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254D9B-E455-CDEB-4DBF-2448FF59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72" y="83389"/>
            <a:ext cx="8731377" cy="113225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Cambiamento climatico, importanza dell’acqua per la vite e danni correlati allo stress idrico prolungato in vite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235A36-4879-DFAC-4E65-35DF9290D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32" y="1716088"/>
            <a:ext cx="4021122" cy="433716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7F1E4AD-C8A0-604A-1031-4CF0D59533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2" t="14321" r="63712" b="56010"/>
          <a:stretch/>
        </p:blipFill>
        <p:spPr>
          <a:xfrm>
            <a:off x="9325717" y="83389"/>
            <a:ext cx="2393847" cy="15139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332F276-5133-CBCF-596C-41F913D9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05" t="14481" r="35216" b="56393"/>
          <a:stretch/>
        </p:blipFill>
        <p:spPr>
          <a:xfrm>
            <a:off x="9325717" y="2185988"/>
            <a:ext cx="2253636" cy="1726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D65719-BF72-4C46-C930-59DF10618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86" t="12674" r="-201" b="56743"/>
          <a:stretch/>
        </p:blipFill>
        <p:spPr>
          <a:xfrm>
            <a:off x="9315889" y="4452460"/>
            <a:ext cx="2393847" cy="1600791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69A7CEDE-F3E5-697D-0A25-0442EFCFD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4281" y="1801517"/>
            <a:ext cx="4871053" cy="489806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IMPORTANZA DELL’ ACQUA PER LA VITE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Scambio gassoso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 traspirazione è necessaria per la vita delle piante terrestri. Aiuta l'assorbimento dell'anidride carbonica dall'atmosfera durante la fotosintesi tramite gli stomi.</a:t>
            </a:r>
          </a:p>
          <a:p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Raffreddamento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L'80% dell'effetto rinfrescante di un albero da ombra deriva dagli effetti di raffreddamento evaporativo della traspirazione. Ciò avvantaggia sia le piante che gli esseri umani, e fa sì che le cellule vegetali si raffreddino.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Movimento di acqua e sostanze nutritive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Sposta i minerali dalla radice (nello xilema) e gli zuccheri (prodotti della fotosintesi) in tutta la pianta (nel floema).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Pressione del turgore 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457200" lvl="1" indent="0">
              <a:buNone/>
            </a:pP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L'acqua preserva la pressione del turgore nelle cellule proprio come l'aria gonfia un palloncino, dando forma alle parti non legnose della pianta.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1EF5971-3862-A98E-B6C8-0A2886EF97DF}"/>
              </a:ext>
            </a:extLst>
          </p:cNvPr>
          <p:cNvSpPr txBox="1"/>
          <p:nvPr/>
        </p:nvSpPr>
        <p:spPr>
          <a:xfrm>
            <a:off x="125702" y="6053251"/>
            <a:ext cx="4188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climateknowledgeportal.worldbank.org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/download-data#htab-1497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04D4D7-644B-387A-E500-47CEC52B1425}"/>
              </a:ext>
            </a:extLst>
          </p:cNvPr>
          <p:cNvSpPr txBox="1"/>
          <p:nvPr/>
        </p:nvSpPr>
        <p:spPr>
          <a:xfrm>
            <a:off x="9195334" y="1614647"/>
            <a:ext cx="2866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Precocità e anticipo vendemmiale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E30B78-A423-A9EB-671A-986B7C3BA558}"/>
              </a:ext>
            </a:extLst>
          </p:cNvPr>
          <p:cNvSpPr txBox="1"/>
          <p:nvPr/>
        </p:nvSpPr>
        <p:spPr>
          <a:xfrm>
            <a:off x="9315889" y="3971212"/>
            <a:ext cx="22536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Riduzione quantità e qualità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F6F6EAD-106F-5C06-E700-8C73D67F233E}"/>
              </a:ext>
            </a:extLst>
          </p:cNvPr>
          <p:cNvSpPr txBox="1"/>
          <p:nvPr/>
        </p:nvSpPr>
        <p:spPr>
          <a:xfrm>
            <a:off x="9433367" y="6096944"/>
            <a:ext cx="2758633" cy="5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Cambio parametri mosti </a:t>
            </a:r>
          </a:p>
          <a:p>
            <a:pPr>
              <a:spcBef>
                <a:spcPts val="1000"/>
              </a:spcBef>
            </a:pPr>
            <a:r>
              <a:rPr lang="it-IT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(&lt; Acidità, &gt; pH e Zuccheri)</a:t>
            </a:r>
          </a:p>
        </p:txBody>
      </p:sp>
    </p:spTree>
    <p:extLst>
      <p:ext uri="{BB962C8B-B14F-4D97-AF65-F5344CB8AC3E}">
        <p14:creationId xmlns:p14="http://schemas.microsoft.com/office/powerpoint/2010/main" val="21013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CB6598-6389-E72E-31FA-6A347537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9508"/>
            <a:ext cx="12191999" cy="1029503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Mitigazione dello stress idrico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56BA5A-6CD1-91E8-270D-BB2FEF9F7D79}"/>
              </a:ext>
            </a:extLst>
          </p:cNvPr>
          <p:cNvSpPr txBox="1"/>
          <p:nvPr/>
        </p:nvSpPr>
        <p:spPr>
          <a:xfrm>
            <a:off x="975188" y="5461390"/>
            <a:ext cx="550453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Aspetti tecnologici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iRNA</a:t>
            </a:r>
            <a:endParaRPr lang="it-IT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Antitraspiranti</a:t>
            </a:r>
          </a:p>
        </p:txBody>
      </p:sp>
      <p:pic>
        <p:nvPicPr>
          <p:cNvPr id="5" name="Picture 2" descr="Come coltivare la vite a pergola | Coltivazione Biologica">
            <a:extLst>
              <a:ext uri="{FF2B5EF4-FFF2-40B4-BE49-F238E27FC236}">
                <a16:creationId xmlns:a16="http://schemas.microsoft.com/office/drawing/2014/main" id="{D296344A-2DE9-A34B-8372-80571928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8" y="3200481"/>
            <a:ext cx="1426977" cy="853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igneto ad alberello">
            <a:extLst>
              <a:ext uri="{FF2B5EF4-FFF2-40B4-BE49-F238E27FC236}">
                <a16:creationId xmlns:a16="http://schemas.microsoft.com/office/drawing/2014/main" id="{E7EACF57-59B5-CFCC-8024-039BED2B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314" y="3200481"/>
            <a:ext cx="863145" cy="863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uyot">
            <a:extLst>
              <a:ext uri="{FF2B5EF4-FFF2-40B4-BE49-F238E27FC236}">
                <a16:creationId xmlns:a16="http://schemas.microsoft.com/office/drawing/2014/main" id="{7481C95D-1B3A-12F9-2450-3A40AC54E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512" y="3200481"/>
            <a:ext cx="1804485" cy="86314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 “portainnesti M”, risposta agli stress idrici e alle temperature  eccezionali di questi mesi - WineNews">
            <a:extLst>
              <a:ext uri="{FF2B5EF4-FFF2-40B4-BE49-F238E27FC236}">
                <a16:creationId xmlns:a16="http://schemas.microsoft.com/office/drawing/2014/main" id="{E9AA6612-3BB6-C7E8-3503-83C28BA77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27" y="1282955"/>
            <a:ext cx="2024292" cy="17982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n vigna i primi di Maggio: scacchiatura e sovescio - YouTube">
            <a:extLst>
              <a:ext uri="{FF2B5EF4-FFF2-40B4-BE49-F238E27FC236}">
                <a16:creationId xmlns:a16="http://schemas.microsoft.com/office/drawing/2014/main" id="{35E090DA-0A23-B605-F898-0D1FAF2B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61" y="4198885"/>
            <a:ext cx="2119312" cy="12065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gulating Translation - Biology: AQA A Level">
            <a:extLst>
              <a:ext uri="{FF2B5EF4-FFF2-40B4-BE49-F238E27FC236}">
                <a16:creationId xmlns:a16="http://schemas.microsoft.com/office/drawing/2014/main" id="{378ED5FC-2028-73A0-7EA9-BFF0BE727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515" y="5549804"/>
            <a:ext cx="1567038" cy="11760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F1EDB3-FE75-4214-BAE2-0EB1E5972616}"/>
              </a:ext>
            </a:extLst>
          </p:cNvPr>
          <p:cNvSpPr txBox="1"/>
          <p:nvPr/>
        </p:nvSpPr>
        <p:spPr>
          <a:xfrm>
            <a:off x="975188" y="1274212"/>
            <a:ext cx="517360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Aspetti genetici: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comportamento vitigni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ruolo del portainnesto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nuovi genotipi</a:t>
            </a: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DDB9631-609E-B27E-5FF2-27CBB9E4BF77}"/>
              </a:ext>
            </a:extLst>
          </p:cNvPr>
          <p:cNvSpPr txBox="1"/>
          <p:nvPr/>
        </p:nvSpPr>
        <p:spPr>
          <a:xfrm>
            <a:off x="975188" y="3107068"/>
            <a:ext cx="2716641" cy="1051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</a:pPr>
            <a:endParaRPr lang="it-IT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Sistema d’allevamento</a:t>
            </a: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EFFDEA-4AFC-061F-1693-A3E47678DB21}"/>
              </a:ext>
            </a:extLst>
          </p:cNvPr>
          <p:cNvSpPr txBox="1"/>
          <p:nvPr/>
        </p:nvSpPr>
        <p:spPr>
          <a:xfrm>
            <a:off x="975188" y="4502126"/>
            <a:ext cx="572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Gestione del vigneto (cimature, suolo)</a:t>
            </a:r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Rapporto chioma/radice. Base fisiologica per produzione e longevità del  vigneto - Accademia dei Georgofili">
            <a:extLst>
              <a:ext uri="{FF2B5EF4-FFF2-40B4-BE49-F238E27FC236}">
                <a16:creationId xmlns:a16="http://schemas.microsoft.com/office/drawing/2014/main" id="{45669417-0B1F-DEA9-D9F4-5E08473DF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034" y="4198884"/>
            <a:ext cx="2159000" cy="1206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38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93D091C-D51A-CE94-EBDA-97FC9B8F2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37"/>
            <a:ext cx="11198578" cy="618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19DE4F-F255-291E-5804-0724B9AA27BC}"/>
              </a:ext>
            </a:extLst>
          </p:cNvPr>
          <p:cNvSpPr txBox="1"/>
          <p:nvPr/>
        </p:nvSpPr>
        <p:spPr>
          <a:xfrm>
            <a:off x="8578850" y="6309160"/>
            <a:ext cx="3736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Simonneau</a:t>
            </a:r>
            <a:r>
              <a:rPr lang="it-IT" dirty="0"/>
              <a:t> et al. 2017, </a:t>
            </a:r>
            <a:r>
              <a:rPr lang="it-IT" dirty="0" err="1"/>
              <a:t>modoficato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8674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115CA5E3-BD91-0D2D-814A-56A353DAB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692" r="2648"/>
          <a:stretch/>
        </p:blipFill>
        <p:spPr>
          <a:xfrm>
            <a:off x="20" y="1214438"/>
            <a:ext cx="12191980" cy="5643562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C2132E7D-7F61-E4CD-0AB3-C8AE0F8E1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33" y="257503"/>
            <a:ext cx="10653578" cy="1132258"/>
          </a:xfrm>
        </p:spPr>
        <p:txBody>
          <a:bodyPr/>
          <a:lstStyle/>
          <a:p>
            <a:pPr algn="ctr"/>
            <a:r>
              <a:rPr lang="it-IT" dirty="0"/>
              <a:t>Stress idrico e obiettivi enologici</a:t>
            </a:r>
          </a:p>
        </p:txBody>
      </p:sp>
    </p:spTree>
    <p:extLst>
      <p:ext uri="{BB962C8B-B14F-4D97-AF65-F5344CB8AC3E}">
        <p14:creationId xmlns:p14="http://schemas.microsoft.com/office/powerpoint/2010/main" val="85616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BA4CDE-CF42-69AB-F970-EA499134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E15B16-19F1-C6C4-67C7-C4E5329F7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019583E-B420-CD9B-6451-FA3A69176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" y="0"/>
            <a:ext cx="11316901" cy="68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1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http://www.netsens.it/images/meteosense_1.jpg">
            <a:extLst>
              <a:ext uri="{FF2B5EF4-FFF2-40B4-BE49-F238E27FC236}">
                <a16:creationId xmlns:a16="http://schemas.microsoft.com/office/drawing/2014/main" id="{A8C58C77-5BF6-5C81-36CC-A067B7CD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65978"/>
            <a:ext cx="2420235" cy="3713549"/>
          </a:xfrm>
          <a:prstGeom prst="rect">
            <a:avLst/>
          </a:prstGeom>
          <a:noFill/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889535-F519-B3C0-6AAD-0D9373517AC7}"/>
              </a:ext>
            </a:extLst>
          </p:cNvPr>
          <p:cNvSpPr txBox="1"/>
          <p:nvPr/>
        </p:nvSpPr>
        <p:spPr>
          <a:xfrm>
            <a:off x="3851874" y="1417382"/>
            <a:ext cx="75295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ETo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x </a:t>
            </a:r>
            <a:r>
              <a:rPr lang="it-IT" dirty="0">
                <a:solidFill>
                  <a:srgbClr val="C00000"/>
                </a:solidFill>
              </a:rPr>
              <a:t>kc</a:t>
            </a:r>
          </a:p>
          <a:p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ETo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evapotraspirazione di riferimento</a:t>
            </a:r>
          </a:p>
          <a:p>
            <a:r>
              <a:rPr lang="it-IT" dirty="0">
                <a:solidFill>
                  <a:srgbClr val="C00000"/>
                </a:solidFill>
              </a:rPr>
              <a:t>kc = coefficiente colturale</a:t>
            </a: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Consumo medio vite </a:t>
            </a:r>
            <a:r>
              <a:rPr lang="it-IT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ETc</a:t>
            </a: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400 mm/anno. E in collina ??</a:t>
            </a:r>
          </a:p>
          <a:p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AA164C-2609-5C3F-D37A-68AFF1570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35" y="3082445"/>
            <a:ext cx="4266542" cy="340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3A25B90A-D676-518E-CAE0-A801604AA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964285"/>
              </p:ext>
            </p:extLst>
          </p:nvPr>
        </p:nvGraphicFramePr>
        <p:xfrm>
          <a:off x="7058025" y="3088656"/>
          <a:ext cx="4974248" cy="34000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3562">
                  <a:extLst>
                    <a:ext uri="{9D8B030D-6E8A-4147-A177-3AD203B41FA5}">
                      <a16:colId xmlns:a16="http://schemas.microsoft.com/office/drawing/2014/main" val="2067644628"/>
                    </a:ext>
                  </a:extLst>
                </a:gridCol>
                <a:gridCol w="1243562">
                  <a:extLst>
                    <a:ext uri="{9D8B030D-6E8A-4147-A177-3AD203B41FA5}">
                      <a16:colId xmlns:a16="http://schemas.microsoft.com/office/drawing/2014/main" val="2948074521"/>
                    </a:ext>
                  </a:extLst>
                </a:gridCol>
                <a:gridCol w="1243562">
                  <a:extLst>
                    <a:ext uri="{9D8B030D-6E8A-4147-A177-3AD203B41FA5}">
                      <a16:colId xmlns:a16="http://schemas.microsoft.com/office/drawing/2014/main" val="1562267009"/>
                    </a:ext>
                  </a:extLst>
                </a:gridCol>
                <a:gridCol w="1243562">
                  <a:extLst>
                    <a:ext uri="{9D8B030D-6E8A-4147-A177-3AD203B41FA5}">
                      <a16:colId xmlns:a16="http://schemas.microsoft.com/office/drawing/2014/main" val="2669636074"/>
                    </a:ext>
                  </a:extLst>
                </a:gridCol>
              </a:tblGrid>
              <a:tr h="603740">
                <a:tc rowSpan="2">
                  <a:txBody>
                    <a:bodyPr/>
                    <a:lstStyle/>
                    <a:p>
                      <a:r>
                        <a:rPr lang="it-IT" sz="1600" dirty="0"/>
                        <a:t>Mese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sz="1600" dirty="0"/>
                        <a:t>Kc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it-IT" sz="1600" dirty="0"/>
                        <a:t>Valore raccomandato Kc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it-IT" dirty="0"/>
                        <a:t>qualità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236086"/>
                  </a:ext>
                </a:extLst>
              </a:tr>
              <a:tr h="34953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/>
                        <a:t>Produz</a:t>
                      </a:r>
                      <a:r>
                        <a:rPr lang="it-IT" sz="16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/>
                        <a:t>Qualità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318926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Aprile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86884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Maggio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739888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Giugno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103074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Luglio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0,15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407353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Agosto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olidFill>
                            <a:srgbClr val="FF0000"/>
                          </a:solidFill>
                        </a:rPr>
                        <a:t>0,30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800147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Settembre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534395"/>
                  </a:ext>
                </a:extLst>
              </a:tr>
              <a:tr h="349534">
                <a:tc>
                  <a:txBody>
                    <a:bodyPr/>
                    <a:lstStyle/>
                    <a:p>
                      <a:r>
                        <a:rPr lang="it-IT" sz="1600" dirty="0"/>
                        <a:t>Ottobre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0,25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59027"/>
                  </a:ext>
                </a:extLst>
              </a:tr>
            </a:tbl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01BCF1C-7C09-E6C4-4B64-5D363DCF4E80}"/>
              </a:ext>
            </a:extLst>
          </p:cNvPr>
          <p:cNvSpPr txBox="1"/>
          <p:nvPr/>
        </p:nvSpPr>
        <p:spPr>
          <a:xfrm>
            <a:off x="122579" y="6488668"/>
            <a:ext cx="7190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wine.wsu.edu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/extension/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weather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evapotranspiration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ACD1C81-02F9-3665-D938-AC2FDEE5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23" y="319383"/>
            <a:ext cx="10653578" cy="113225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Se trend climatico continua nella direzione intrapresa sarà necessario irrigare anche in collina</a:t>
            </a:r>
          </a:p>
        </p:txBody>
      </p:sp>
    </p:spTree>
    <p:extLst>
      <p:ext uri="{BB962C8B-B14F-4D97-AF65-F5344CB8AC3E}">
        <p14:creationId xmlns:p14="http://schemas.microsoft.com/office/powerpoint/2010/main" val="3782562005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AnalogousFromLightSeedLeftStep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43AAEA"/>
      </a:accent1>
      <a:accent2>
        <a:srgbClr val="38B3AF"/>
      </a:accent2>
      <a:accent3>
        <a:srgbClr val="32B67B"/>
      </a:accent3>
      <a:accent4>
        <a:srgbClr val="2EBA40"/>
      </a:accent4>
      <a:accent5>
        <a:srgbClr val="5AB536"/>
      </a:accent5>
      <a:accent6>
        <a:srgbClr val="8BAD39"/>
      </a:accent6>
      <a:hlink>
        <a:srgbClr val="A6775A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1176</Words>
  <Application>Microsoft Macintosh PowerPoint</Application>
  <PresentationFormat>Widescreen</PresentationFormat>
  <Paragraphs>199</Paragraphs>
  <Slides>20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Aptos</vt:lpstr>
      <vt:lpstr>Arial</vt:lpstr>
      <vt:lpstr>Calibri</vt:lpstr>
      <vt:lpstr>Neue Haas Grotesk Text Pro</vt:lpstr>
      <vt:lpstr>Wingdings</vt:lpstr>
      <vt:lpstr>VanillaVTI</vt:lpstr>
      <vt:lpstr>Presentazione standard di PowerPoint</vt:lpstr>
      <vt:lpstr>Statistiche superfici vitate italiane, importanza della viticoltura e focus su Piemonte</vt:lpstr>
      <vt:lpstr>Presentazione standard di PowerPoint</vt:lpstr>
      <vt:lpstr>Cambiamento climatico, importanza dell’acqua per la vite e danni correlati allo stress idrico prolungato in vite</vt:lpstr>
      <vt:lpstr>Mitigazione dello stress idrico</vt:lpstr>
      <vt:lpstr>Presentazione standard di PowerPoint</vt:lpstr>
      <vt:lpstr>Stress idrico e obiettivi enologici</vt:lpstr>
      <vt:lpstr>Presentazione standard di PowerPoint</vt:lpstr>
      <vt:lpstr>Se trend climatico continua nella direzione intrapresa sarà necessario irrigare anche in collina</vt:lpstr>
      <vt:lpstr>Aspetti critici dell’irrigazione in collina</vt:lpstr>
      <vt:lpstr>Calcolo approssimativa dei fabbisogni idrici per unità di superfice, e su scala aziendale</vt:lpstr>
      <vt:lpstr>e su scala di comprensorio? </vt:lpstr>
      <vt:lpstr>Depurazione dei reflui vitivinicoli è una via percorribile ? Quanta acqua si potrebbe produrre? </vt:lpstr>
      <vt:lpstr>Approccio multidisciplinare per pianificare e progettare interventi adeguati </vt:lpstr>
      <vt:lpstr>Irrigazione a goccia</vt:lpstr>
      <vt:lpstr>Approcci innovativi per valutare lo stress idrico e gestione integrata della ricetta idrica</vt:lpstr>
      <vt:lpstr>Gestione integrata irrigazione in vigneto</vt:lpstr>
      <vt:lpstr>Analisi della variabilità del vigneto ed interventi a rateo variabile</vt:lpstr>
      <vt:lpstr>Considerazioni finali</vt:lpstr>
      <vt:lpstr>Grazie per l’attenzione!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Irrigazione della viticoltura in collina: prospettive ed innovazioni applicabili</dc:title>
  <dc:creator>alberto cugnetto</dc:creator>
  <cp:lastModifiedBy>alberto cugnetto</cp:lastModifiedBy>
  <cp:revision>13</cp:revision>
  <dcterms:created xsi:type="dcterms:W3CDTF">2024-04-11T13:17:11Z</dcterms:created>
  <dcterms:modified xsi:type="dcterms:W3CDTF">2024-04-22T06:16:16Z</dcterms:modified>
</cp:coreProperties>
</file>