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84" r:id="rId3"/>
    <p:sldId id="258" r:id="rId4"/>
    <p:sldId id="257" r:id="rId5"/>
    <p:sldId id="259" r:id="rId6"/>
    <p:sldId id="261" r:id="rId7"/>
    <p:sldId id="262" r:id="rId8"/>
    <p:sldId id="263" r:id="rId9"/>
    <p:sldId id="378" r:id="rId10"/>
    <p:sldId id="377" r:id="rId11"/>
    <p:sldId id="380" r:id="rId12"/>
    <p:sldId id="339" r:id="rId13"/>
    <p:sldId id="371" r:id="rId14"/>
    <p:sldId id="319" r:id="rId15"/>
    <p:sldId id="355" r:id="rId16"/>
    <p:sldId id="374" r:id="rId17"/>
    <p:sldId id="365" r:id="rId18"/>
    <p:sldId id="375" r:id="rId19"/>
    <p:sldId id="385" r:id="rId20"/>
    <p:sldId id="386" r:id="rId21"/>
    <p:sldId id="382" r:id="rId22"/>
    <p:sldId id="381" r:id="rId23"/>
    <p:sldId id="383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101" d="100"/>
          <a:sy n="101" d="100"/>
        </p:scale>
        <p:origin x="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incenzogerbi/Documents/Doc_Vincenzo/Convegni%20e%20seminari/Convegni%20e%20seminari%202023/Monferrato_27mag23/Superfici%20vitate_2_CD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incenzogerbi/Documents/Doc_Vincenzo/Convegni%20e%20seminari/Convegni%20e%20seminari%202023/Monferrato_27mag23/Superfici%20vitate_2_CD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incenzogerbi/Documents/Doc_Vincenzo/Convegni%20e%20seminari/Convegni%20e%20seminari%202023/Monferrato_27mag23/Superfici%20vitate_2_CD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incenzogerbi/Documents/Doc_Vincenzo/Convegni%20e%20seminari/Convegni%20e%20seminari%202023/Monferrato_27mag23/Superfici%20vitate_2_CDP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incenzogerbi/Documents/Doc_Vincenzo/Convegni%20e%20seminari/Convegni%20e%20seminari%202023/Monferrato_27mag23/Superfici%20vitate_2_CDP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vincenzogerbi/Documents/Doc_Vincenzo/Convegni%20e%20seminari/Convegni%20e%20seminari%202023/Monferrato_27mag23/Superfici%20vitate_2_CD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Superfici vitate 2022  Ha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44-BC41-A524-BFB520A754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44-BC41-A524-BFB520A754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44-BC41-A524-BFB520A7548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044-BC41-A524-BFB520A7548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044-BC41-A524-BFB520A75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Asti!$A$75:$A$77</c:f>
              <c:strCache>
                <c:ptCount val="3"/>
                <c:pt idx="0">
                  <c:v>Piemonte</c:v>
                </c:pt>
                <c:pt idx="1">
                  <c:v>Asti</c:v>
                </c:pt>
                <c:pt idx="2">
                  <c:v>Monf.to Her.</c:v>
                </c:pt>
              </c:strCache>
            </c:strRef>
          </c:cat>
          <c:val>
            <c:numRef>
              <c:f>Asti!$B$75:$B$77</c:f>
              <c:numCache>
                <c:formatCode>General</c:formatCode>
                <c:ptCount val="3"/>
                <c:pt idx="0">
                  <c:v>44048</c:v>
                </c:pt>
                <c:pt idx="1">
                  <c:v>14656</c:v>
                </c:pt>
                <c:pt idx="2">
                  <c:v>1091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44-BC41-A524-BFB520A754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/>
              <a:t>Superfici</a:t>
            </a:r>
            <a:r>
              <a:rPr lang="it-IT" sz="2000" baseline="0"/>
              <a:t> vitate 2008 Ha</a:t>
            </a:r>
            <a:endParaRPr lang="it-IT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E7-834B-B853-D2E0CDED9F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E7-834B-B853-D2E0CDED9F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E7-834B-B853-D2E0CDED9F43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7E7-834B-B853-D2E0CDED9F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Asti!$A$78:$A$80</c:f>
              <c:strCache>
                <c:ptCount val="3"/>
                <c:pt idx="0">
                  <c:v>Piemonte</c:v>
                </c:pt>
                <c:pt idx="1">
                  <c:v>Asti</c:v>
                </c:pt>
                <c:pt idx="2">
                  <c:v>Monf.to Her.</c:v>
                </c:pt>
              </c:strCache>
            </c:strRef>
          </c:cat>
          <c:val>
            <c:numRef>
              <c:f>Asti!$B$78:$B$80</c:f>
              <c:numCache>
                <c:formatCode>General</c:formatCode>
                <c:ptCount val="3"/>
                <c:pt idx="0">
                  <c:v>44894</c:v>
                </c:pt>
                <c:pt idx="1">
                  <c:v>15510</c:v>
                </c:pt>
                <c:pt idx="2">
                  <c:v>1644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E7-834B-B853-D2E0CDED9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/>
              <a:t>Aziende</a:t>
            </a:r>
            <a:r>
              <a:rPr lang="it-IT" sz="1800" baseline="0"/>
              <a:t> viticole 2022</a:t>
            </a:r>
            <a:endParaRPr lang="it-IT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B7-6848-83BC-500BFE5402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B7-6848-83BC-500BFE5402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B7-6848-83BC-500BFE5402C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5B7-6848-83BC-500BFE5402C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5B7-6848-83BC-500BFE5402C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5B7-6848-83BC-500BFE540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Asti!$A$61:$A$63</c:f>
              <c:strCache>
                <c:ptCount val="3"/>
                <c:pt idx="0">
                  <c:v>Piemonte</c:v>
                </c:pt>
                <c:pt idx="1">
                  <c:v>Asti</c:v>
                </c:pt>
                <c:pt idx="2">
                  <c:v>Monf.to Her.</c:v>
                </c:pt>
              </c:strCache>
            </c:strRef>
          </c:cat>
          <c:val>
            <c:numRef>
              <c:f>Asti!$B$61:$B$63</c:f>
              <c:numCache>
                <c:formatCode>General</c:formatCode>
                <c:ptCount val="3"/>
                <c:pt idx="0">
                  <c:v>11616</c:v>
                </c:pt>
                <c:pt idx="1">
                  <c:v>3500</c:v>
                </c:pt>
                <c:pt idx="2">
                  <c:v>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B7-6848-83BC-500BFE540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Aziende</a:t>
            </a:r>
            <a:r>
              <a:rPr lang="it-IT" baseline="0"/>
              <a:t> viticole 2008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D2-B949-9C93-FE6AAE3270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D2-B949-9C93-FE6AAE3270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D2-B949-9C93-FE6AAE3270E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AD2-B949-9C93-FE6AAE3270E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AD2-B949-9C93-FE6AAE3270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Asti!$A$64:$A$66</c:f>
              <c:strCache>
                <c:ptCount val="3"/>
                <c:pt idx="0">
                  <c:v>Piemonte</c:v>
                </c:pt>
                <c:pt idx="1">
                  <c:v>Asti</c:v>
                </c:pt>
                <c:pt idx="2">
                  <c:v>Monf.to Her.</c:v>
                </c:pt>
              </c:strCache>
            </c:strRef>
          </c:cat>
          <c:val>
            <c:numRef>
              <c:f>Asti!$B$64:$B$66</c:f>
              <c:numCache>
                <c:formatCode>General</c:formatCode>
                <c:ptCount val="3"/>
                <c:pt idx="0">
                  <c:v>19071</c:v>
                </c:pt>
                <c:pt idx="1">
                  <c:v>5997</c:v>
                </c:pt>
                <c:pt idx="2">
                  <c:v>1461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D2-B949-9C93-FE6AAE327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Albugnano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'confronto 2 comuni'!$A$2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'confronto 2 comuni'!$B$1:$D$1</c:f>
              <c:strCache>
                <c:ptCount val="3"/>
                <c:pt idx="0">
                  <c:v>barbera</c:v>
                </c:pt>
                <c:pt idx="1">
                  <c:v>freisa</c:v>
                </c:pt>
                <c:pt idx="2">
                  <c:v>nebbiolo</c:v>
                </c:pt>
              </c:strCache>
            </c:strRef>
          </c:cat>
          <c:val>
            <c:numRef>
              <c:f>'confronto 2 comuni'!$B$2:$D$2</c:f>
              <c:numCache>
                <c:formatCode>General</c:formatCode>
                <c:ptCount val="3"/>
                <c:pt idx="0">
                  <c:v>37</c:v>
                </c:pt>
                <c:pt idx="1">
                  <c:v>29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77-5C49-B326-F0D7D143EBD9}"/>
            </c:ext>
          </c:extLst>
        </c:ser>
        <c:ser>
          <c:idx val="1"/>
          <c:order val="1"/>
          <c:tx>
            <c:strRef>
              <c:f>'confronto 2 comuni'!$A$3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'confronto 2 comuni'!$B$1:$D$1</c:f>
              <c:strCache>
                <c:ptCount val="3"/>
                <c:pt idx="0">
                  <c:v>barbera</c:v>
                </c:pt>
                <c:pt idx="1">
                  <c:v>freisa</c:v>
                </c:pt>
                <c:pt idx="2">
                  <c:v>nebbiolo</c:v>
                </c:pt>
              </c:strCache>
            </c:strRef>
          </c:cat>
          <c:val>
            <c:numRef>
              <c:f>'confronto 2 comuni'!$B$3:$D$3</c:f>
              <c:numCache>
                <c:formatCode>General</c:formatCode>
                <c:ptCount val="3"/>
                <c:pt idx="0">
                  <c:v>22</c:v>
                </c:pt>
                <c:pt idx="1">
                  <c:v>21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77-5C49-B326-F0D7D143E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9731487"/>
        <c:axId val="2017226096"/>
      </c:barChart>
      <c:catAx>
        <c:axId val="369731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17226096"/>
        <c:crosses val="autoZero"/>
        <c:auto val="1"/>
        <c:lblAlgn val="ctr"/>
        <c:lblOffset val="100"/>
        <c:noMultiLvlLbl val="0"/>
      </c:catAx>
      <c:valAx>
        <c:axId val="201722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9731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/>
              <a:t>Castelnuovo Don Bosco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'confronto 2 comuni'!$A$19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'confronto 2 comuni'!$B$18:$D$18</c:f>
              <c:strCache>
                <c:ptCount val="3"/>
                <c:pt idx="0">
                  <c:v>barbera</c:v>
                </c:pt>
                <c:pt idx="1">
                  <c:v>freisa</c:v>
                </c:pt>
                <c:pt idx="2">
                  <c:v>nebbiolo</c:v>
                </c:pt>
              </c:strCache>
            </c:strRef>
          </c:cat>
          <c:val>
            <c:numRef>
              <c:f>'confronto 2 comuni'!$B$19:$D$19</c:f>
              <c:numCache>
                <c:formatCode>General</c:formatCode>
                <c:ptCount val="3"/>
                <c:pt idx="0">
                  <c:v>30</c:v>
                </c:pt>
                <c:pt idx="1">
                  <c:v>158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77-8E4B-BC0C-9CED44D91EA3}"/>
            </c:ext>
          </c:extLst>
        </c:ser>
        <c:ser>
          <c:idx val="1"/>
          <c:order val="1"/>
          <c:tx>
            <c:strRef>
              <c:f>'confronto 2 comuni'!$A$20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'confronto 2 comuni'!$B$18:$D$18</c:f>
              <c:strCache>
                <c:ptCount val="3"/>
                <c:pt idx="0">
                  <c:v>barbera</c:v>
                </c:pt>
                <c:pt idx="1">
                  <c:v>freisa</c:v>
                </c:pt>
                <c:pt idx="2">
                  <c:v>nebbiolo</c:v>
                </c:pt>
              </c:strCache>
            </c:strRef>
          </c:cat>
          <c:val>
            <c:numRef>
              <c:f>'confronto 2 comuni'!$B$20:$D$20</c:f>
              <c:numCache>
                <c:formatCode>General</c:formatCode>
                <c:ptCount val="3"/>
                <c:pt idx="0">
                  <c:v>21</c:v>
                </c:pt>
                <c:pt idx="1">
                  <c:v>90</c:v>
                </c:pt>
                <c:pt idx="2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77-8E4B-BC0C-9CED44D91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621391"/>
        <c:axId val="335670303"/>
      </c:barChart>
      <c:catAx>
        <c:axId val="377621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5670303"/>
        <c:crosses val="autoZero"/>
        <c:auto val="1"/>
        <c:lblAlgn val="ctr"/>
        <c:lblOffset val="100"/>
        <c:noMultiLvlLbl val="0"/>
      </c:catAx>
      <c:valAx>
        <c:axId val="335670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7762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dati vendemmia Albugnano DOC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Ha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Foglio1!$D$2:$D$8</c:f>
              <c:numCache>
                <c:formatCode>General</c:formatCode>
                <c:ptCount val="7"/>
                <c:pt idx="0">
                  <c:v>200</c:v>
                </c:pt>
                <c:pt idx="1">
                  <c:v>180</c:v>
                </c:pt>
                <c:pt idx="2">
                  <c:v>220</c:v>
                </c:pt>
                <c:pt idx="3">
                  <c:v>260</c:v>
                </c:pt>
                <c:pt idx="4">
                  <c:v>320</c:v>
                </c:pt>
                <c:pt idx="5">
                  <c:v>330</c:v>
                </c:pt>
                <c:pt idx="6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AE-9E4E-874C-1639F677C6E8}"/>
            </c:ext>
          </c:extLst>
        </c:ser>
        <c:ser>
          <c:idx val="1"/>
          <c:order val="1"/>
          <c:tx>
            <c:v>Hl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Foglio1!$A$2:$A$8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Foglio1!$C$2:$C$8</c:f>
              <c:numCache>
                <c:formatCode>General</c:formatCode>
                <c:ptCount val="7"/>
                <c:pt idx="0">
                  <c:v>826</c:v>
                </c:pt>
                <c:pt idx="1">
                  <c:v>823</c:v>
                </c:pt>
                <c:pt idx="2">
                  <c:v>946</c:v>
                </c:pt>
                <c:pt idx="3">
                  <c:v>1149</c:v>
                </c:pt>
                <c:pt idx="4">
                  <c:v>1100</c:v>
                </c:pt>
                <c:pt idx="5">
                  <c:v>1392</c:v>
                </c:pt>
                <c:pt idx="6">
                  <c:v>1457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AE-9E4E-874C-1639F677C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1492607"/>
        <c:axId val="1010933071"/>
      </c:barChart>
      <c:catAx>
        <c:axId val="1011492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0933071"/>
        <c:crosses val="autoZero"/>
        <c:auto val="1"/>
        <c:lblAlgn val="ctr"/>
        <c:lblOffset val="100"/>
        <c:noMultiLvlLbl val="0"/>
      </c:catAx>
      <c:valAx>
        <c:axId val="101093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1492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Dati numero bottiglie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9060103942345781E-2"/>
          <c:y val="0.22313505200986974"/>
          <c:w val="0.85239460631251218"/>
          <c:h val="0.680389029400948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Foglio1!$B$2:$B$8</c:f>
              <c:numCache>
                <c:formatCode>General</c:formatCode>
                <c:ptCount val="7"/>
                <c:pt idx="0">
                  <c:v>48440</c:v>
                </c:pt>
                <c:pt idx="1">
                  <c:v>46328</c:v>
                </c:pt>
                <c:pt idx="2">
                  <c:v>44648</c:v>
                </c:pt>
                <c:pt idx="3">
                  <c:v>42619</c:v>
                </c:pt>
                <c:pt idx="4">
                  <c:v>46143</c:v>
                </c:pt>
                <c:pt idx="5">
                  <c:v>52588</c:v>
                </c:pt>
                <c:pt idx="6">
                  <c:v>62211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67-F346-AC59-3A1AC9C1B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2958543"/>
        <c:axId val="1053099903"/>
      </c:barChart>
      <c:catAx>
        <c:axId val="105295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3099903"/>
        <c:crosses val="autoZero"/>
        <c:auto val="1"/>
        <c:lblAlgn val="ctr"/>
        <c:lblOffset val="100"/>
        <c:noMultiLvlLbl val="0"/>
      </c:catAx>
      <c:valAx>
        <c:axId val="105309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529585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66AE5-B8DE-F54B-A84F-D81E93205391}" type="datetimeFigureOut">
              <a:rPr lang="en-US" smtClean="0"/>
              <a:t>6/29/24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5AC08-2829-0349-B1D8-A31950B9045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>
            <a:extLst>
              <a:ext uri="{FF2B5EF4-FFF2-40B4-BE49-F238E27FC236}">
                <a16:creationId xmlns:a16="http://schemas.microsoft.com/office/drawing/2014/main" id="{62FE2052-327D-B9D7-7DC9-464546DADE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0F1C2F-DDC5-B04B-AEE4-2E977C0524A6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7DFEF7DA-46D9-B78F-8D2B-ED16A4DBD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EC10A803-F3BD-A2F6-8FFC-CA9F47BF56F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0525" cy="419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>
            <a:extLst>
              <a:ext uri="{FF2B5EF4-FFF2-40B4-BE49-F238E27FC236}">
                <a16:creationId xmlns:a16="http://schemas.microsoft.com/office/drawing/2014/main" id="{B80E3FA5-823C-AB67-F011-E98DFC0B4F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30887A-4E53-5948-8249-0EBF424CC676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9A46772A-F485-6ECB-CE0A-5950E3C1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37BB1293-5EF1-4FFC-02E6-63E32E2C77E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0525" cy="419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7">
            <a:extLst>
              <a:ext uri="{FF2B5EF4-FFF2-40B4-BE49-F238E27FC236}">
                <a16:creationId xmlns:a16="http://schemas.microsoft.com/office/drawing/2014/main" id="{0A5A65CA-CA59-7149-8602-082BBD5E01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FF7C78-AE52-7F4A-B572-1C2BE5BE14BD}" type="slidenum">
              <a:rPr lang="it-IT" altLang="it-IT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A8593335-2CFB-2D4E-9DF4-A0F193A3C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748DDEF-C5E3-D842-AAFC-27C593815E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0525" cy="419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1546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CCDE11-5E58-7A24-AAC6-7B6C6628E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BC3283-CFFB-8991-C14E-84985877D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753E8-1A4F-9CBF-F20A-A88C5DAA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070BBC-AB67-19A9-00E8-5154CC64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D3A92E-8F80-5340-5B6C-79DD4CBF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96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83EDE8-21C8-3BBC-AE86-3057B7FF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D721C9F-0F92-7817-92F7-C3EDDFFF9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36451F-4583-DB96-43D5-DBE918F0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DA5D35-CAF0-ABAA-3946-31DEC167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E20C7-ACFE-A4B9-BEC4-B4B3E493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4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97C045E-4108-0B2A-E826-FBC6145F37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1F51AA-4E99-CFFD-77C6-653B296F5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C35B28-2D04-DFDF-B4D4-99A4676B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B7C072-B67E-55BD-DD49-888918AC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E7AEBC-3286-42B6-100D-0E383B29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2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6D6E0D-4575-12A1-AB61-86C38C40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F8A5C4-23A0-172E-CD60-7049C3C3A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753787-3400-4B00-6EA1-61A5BF01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6FD863-EE87-1AA0-1C92-8BE0BCF3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37B4BC-EDB4-CDA1-92C9-FBD7DD27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3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0856C-636B-8851-6C16-CE94454E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24373B-14C9-7010-B652-FFF54E53E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B2DD24-D2FE-8BA9-EF8E-3F6A8E09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08C7ED-D726-A7C9-CD17-984CE78C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380659-33BA-9E11-A231-790EDDBB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8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C62C4-DCE3-525D-4BC0-5C138E8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6AE96D-3354-0D5D-D4E7-1373C50D5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B38AD5-7DDE-79FC-9569-EB114BA6D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D9F95A-C711-9ED1-0562-85AEF1B7E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9667E4-C3CE-DA3A-5885-F42541ED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1266D9-5F6F-74C1-321B-B045FABB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6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51910-4D5B-2331-FD24-282E562D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9D769F-8ADE-8BE0-0E6A-D71F3B20D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49F297-FEBD-315F-5CF6-6EFACC7C9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672D363-7469-391B-79DA-0EEDE5349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4B57959-B90A-49D9-F4EB-FD8C31959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C66AF4B-4EBA-7370-FCD9-D50FA9935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A88E11-68F0-1A5C-6718-53FD5C3C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4EED662-C7C9-3F36-ED50-7439BA39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0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277909-AECE-AF34-7BFD-EB3B6624F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8FDEE78-BBDC-1AD2-1C71-E0FB869D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5E79F0-B23D-C67D-A54F-1A338975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44661EC-3374-8ED8-120B-19BCA480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0A6DA5-6364-3343-A7B9-77A1BAEC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CA11C9-364A-EEA2-116A-1FEA1620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58D183-0FDD-6FB7-FD35-A87DE08D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6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A8C368-AB54-C65C-0FA6-8BA27283D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A5E8C5-2217-A299-6DD6-1B89445AE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422878-5D23-08A1-50CF-D7484556E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329919-EF8A-9508-8FB5-560047AC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AB4F2E-BBF8-AB6C-7662-DF2C8011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E9F253-B64A-8714-DF97-BCD5170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4B995-8643-E1C6-724A-C457757E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981037-1EC7-2198-3AC3-EFE2E8E6D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02CC72-1F44-6DFD-2580-A50CD74F0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321419-DC71-56DA-222A-4DC4BA3A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410949-07D6-0D61-0DF8-6A569253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6003AD-C3F7-EA9F-E799-7AD786A8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0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BEE288C-7C02-DC2C-29AC-721533E8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8498B1-03F7-B5E4-CD2A-57C04845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FA5E5F-BEB9-061E-2F65-21EE2D4FB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4B41-463E-FA43-A685-3CD804D16DE6}" type="datetimeFigureOut">
              <a:rPr lang="en-US" smtClean="0"/>
              <a:t>6/29/24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E129C1-7FAD-1302-FC30-2D2E1BB91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7B3EAF-5B70-CA07-87EC-CF4FBE9EB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3F21-46CE-8740-8A7C-A555C3001D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ssuna descrizione della foto disponibile.">
            <a:extLst>
              <a:ext uri="{FF2B5EF4-FFF2-40B4-BE49-F238E27FC236}">
                <a16:creationId xmlns:a16="http://schemas.microsoft.com/office/drawing/2014/main" id="{524F3821-E107-F46A-96E1-4026627C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ntro Studi per lo Sviluppo Rurale della Collina">
            <a:extLst>
              <a:ext uri="{FF2B5EF4-FFF2-40B4-BE49-F238E27FC236}">
                <a16:creationId xmlns:a16="http://schemas.microsoft.com/office/drawing/2014/main" id="{49EB6D78-DF6C-4FB4-B812-081DA359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513" y="4992914"/>
            <a:ext cx="2377985" cy="186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7016A1B-0814-6E82-E255-C4FAC12E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0"/>
            <a:ext cx="6108700" cy="4648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7FD243-BA1C-95F4-EB98-6069B053C7D4}"/>
              </a:ext>
            </a:extLst>
          </p:cNvPr>
          <p:cNvSpPr txBox="1"/>
          <p:nvPr/>
        </p:nvSpPr>
        <p:spPr>
          <a:xfrm>
            <a:off x="320831" y="4115751"/>
            <a:ext cx="565451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/>
              <a:t>Prospettive di valorizzazione enologica territoriale</a:t>
            </a:r>
          </a:p>
          <a:p>
            <a:r>
              <a:rPr lang="it-IT" sz="1400" i="1" dirty="0"/>
              <a:t>Vincenzo Gerbi</a:t>
            </a:r>
          </a:p>
          <a:p>
            <a:endParaRPr lang="it-IT" dirty="0"/>
          </a:p>
          <a:p>
            <a:r>
              <a:rPr lang="it-IT" sz="1600" dirty="0"/>
              <a:t>Accademia di Agricoltura di Torino</a:t>
            </a:r>
          </a:p>
          <a:p>
            <a:r>
              <a:rPr lang="it-IT" sz="1600" dirty="0"/>
              <a:t>OICCE</a:t>
            </a:r>
          </a:p>
          <a:p>
            <a:r>
              <a:rPr lang="it-IT" sz="1600" dirty="0"/>
              <a:t>Accademia della Vite e del Vino</a:t>
            </a:r>
          </a:p>
        </p:txBody>
      </p:sp>
    </p:spTree>
    <p:extLst>
      <p:ext uri="{BB962C8B-B14F-4D97-AF65-F5344CB8AC3E}">
        <p14:creationId xmlns:p14="http://schemas.microsoft.com/office/powerpoint/2010/main" val="2100262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B596884-C1CF-48C3-122A-E2FBE827E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0" y="116632"/>
            <a:ext cx="898849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1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C32D334-93D5-39DC-97C5-0EADC0B5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9" y="116632"/>
            <a:ext cx="883298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7">
            <a:extLst>
              <a:ext uri="{FF2B5EF4-FFF2-40B4-BE49-F238E27FC236}">
                <a16:creationId xmlns:a16="http://schemas.microsoft.com/office/drawing/2014/main" id="{BA707653-5AD0-90D9-33C3-D653F693A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9" y="4195763"/>
            <a:ext cx="37433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9">
            <a:extLst>
              <a:ext uri="{FF2B5EF4-FFF2-40B4-BE49-F238E27FC236}">
                <a16:creationId xmlns:a16="http://schemas.microsoft.com/office/drawing/2014/main" id="{B59C7DD5-DCC4-E035-3697-3FD4B64E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5769" r="5380" b="3847"/>
          <a:stretch>
            <a:fillRect/>
          </a:stretch>
        </p:blipFill>
        <p:spPr bwMode="auto">
          <a:xfrm>
            <a:off x="1703389" y="3789363"/>
            <a:ext cx="21367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>
            <a:extLst>
              <a:ext uri="{FF2B5EF4-FFF2-40B4-BE49-F238E27FC236}">
                <a16:creationId xmlns:a16="http://schemas.microsoft.com/office/drawing/2014/main" id="{872027CE-16FF-6075-C540-E7BE6DAF5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14" y="115888"/>
            <a:ext cx="11785600" cy="29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77000"/>
              </a:lnSpc>
              <a:spcBef>
                <a:spcPct val="0"/>
              </a:spcBef>
            </a:pPr>
            <a:r>
              <a:rPr lang="de-CH" altLang="it-IT" sz="28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La </a:t>
            </a:r>
            <a:r>
              <a:rPr lang="de-CH" altLang="it-IT" sz="2800" b="1" u="sng" dirty="0" err="1">
                <a:solidFill>
                  <a:srgbClr val="0000CC"/>
                </a:solidFill>
                <a:latin typeface="Comic Sans MS" panose="030F0902030302020204" pitchFamily="66" charset="0"/>
              </a:rPr>
              <a:t>sperimentazione</a:t>
            </a:r>
            <a:r>
              <a:rPr lang="de-CH" altLang="it-IT" sz="28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 sul </a:t>
            </a:r>
            <a:r>
              <a:rPr lang="de-CH" altLang="it-IT" sz="2800" b="1" u="sng" dirty="0" err="1">
                <a:solidFill>
                  <a:srgbClr val="0000CC"/>
                </a:solidFill>
                <a:latin typeface="Comic Sans MS" panose="030F0902030302020204" pitchFamily="66" charset="0"/>
              </a:rPr>
              <a:t>Freisa</a:t>
            </a:r>
            <a:r>
              <a:rPr lang="de-CH" altLang="it-IT" sz="28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lnSpc>
                <a:spcPct val="77000"/>
              </a:lnSpc>
              <a:spcBef>
                <a:spcPct val="0"/>
              </a:spcBef>
            </a:pPr>
            <a:r>
              <a:rPr lang="de-CH" altLang="it-IT" sz="28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In </a:t>
            </a:r>
            <a:r>
              <a:rPr lang="de-CH" altLang="it-IT" sz="2800" b="1" u="sng" dirty="0" err="1">
                <a:solidFill>
                  <a:srgbClr val="0000CC"/>
                </a:solidFill>
                <a:latin typeface="Comic Sans MS" panose="030F0902030302020204" pitchFamily="66" charset="0"/>
              </a:rPr>
              <a:t>tre</a:t>
            </a:r>
            <a:r>
              <a:rPr lang="de-CH" altLang="it-IT" sz="28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  <a:r>
              <a:rPr lang="de-CH" altLang="it-IT" sz="2800" b="1" u="sng" dirty="0" err="1">
                <a:solidFill>
                  <a:srgbClr val="0000CC"/>
                </a:solidFill>
                <a:latin typeface="Comic Sans MS" panose="030F0902030302020204" pitchFamily="66" charset="0"/>
              </a:rPr>
              <a:t>fasi</a:t>
            </a:r>
            <a:r>
              <a:rPr lang="de-CH" altLang="it-IT" sz="2800" b="1" u="sng" dirty="0">
                <a:solidFill>
                  <a:srgbClr val="0000CC"/>
                </a:solidFill>
                <a:latin typeface="Comic Sans MS" panose="030F0902030302020204" pitchFamily="66" charset="0"/>
              </a:rPr>
              <a:t>  </a:t>
            </a:r>
          </a:p>
          <a:p>
            <a:pPr algn="ctr">
              <a:lnSpc>
                <a:spcPct val="77000"/>
              </a:lnSpc>
              <a:spcBef>
                <a:spcPct val="0"/>
              </a:spcBef>
            </a:pPr>
            <a:endParaRPr lang="de-CH" altLang="it-IT" sz="28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>
              <a:lnSpc>
                <a:spcPct val="97000"/>
              </a:lnSpc>
              <a:spcBef>
                <a:spcPct val="0"/>
              </a:spcBef>
            </a:pPr>
            <a:r>
              <a:rPr lang="de-CH" altLang="it-IT" sz="2800" b="1" dirty="0">
                <a:solidFill>
                  <a:srgbClr val="0000CC"/>
                </a:solidFill>
                <a:latin typeface="Comic Sans MS" panose="030F0902030302020204" pitchFamily="66" charset="0"/>
              </a:rPr>
              <a:t>1°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La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caratterizzazione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delle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uve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: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quadro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polifenolico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,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composti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volatili</a:t>
            </a:r>
            <a:endParaRPr lang="de-CH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>
              <a:lnSpc>
                <a:spcPct val="97000"/>
              </a:lnSpc>
              <a:spcBef>
                <a:spcPct val="0"/>
              </a:spcBef>
            </a:pPr>
            <a:endParaRPr lang="de-CH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>
              <a:lnSpc>
                <a:spcPct val="97000"/>
              </a:lnSpc>
              <a:spcBef>
                <a:spcPct val="0"/>
              </a:spcBef>
            </a:pP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2° Le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tecniche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Innovative di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vinificazione</a:t>
            </a:r>
            <a:endParaRPr lang="de-CH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>
              <a:lnSpc>
                <a:spcPct val="97000"/>
              </a:lnSpc>
              <a:spcBef>
                <a:spcPct val="0"/>
              </a:spcBef>
            </a:pP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</a:t>
            </a:r>
          </a:p>
          <a:p>
            <a:pPr>
              <a:lnSpc>
                <a:spcPct val="97000"/>
              </a:lnSpc>
              <a:spcBef>
                <a:spcPct val="0"/>
              </a:spcBef>
            </a:pP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3°La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caratterizzazione</a:t>
            </a:r>
            <a:r>
              <a:rPr lang="de-CH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 delle diverse </a:t>
            </a:r>
            <a:r>
              <a:rPr lang="de-CH" altLang="it-IT" sz="2400" b="1" dirty="0" err="1">
                <a:solidFill>
                  <a:srgbClr val="0000CC"/>
                </a:solidFill>
                <a:latin typeface="Comic Sans MS" panose="030F0902030302020204" pitchFamily="66" charset="0"/>
              </a:rPr>
              <a:t>aree</a:t>
            </a:r>
            <a:endParaRPr lang="de-CH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2" descr="Immagine che contiene interni, soffitto, tavolo, stanza&#10;&#10;Descrizione generata automaticamente">
            <a:extLst>
              <a:ext uri="{FF2B5EF4-FFF2-40B4-BE49-F238E27FC236}">
                <a16:creationId xmlns:a16="http://schemas.microsoft.com/office/drawing/2014/main" id="{B59DACC0-FBE5-BCCF-A7C7-B67B366A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image44.png" descr="image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014" y="620689"/>
            <a:ext cx="7883525" cy="6524625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Analisi cluster (metodo Ward) del profilo antocianico di cultivar piemontesi (Gerbi et al., 2003)."/>
          <p:cNvSpPr txBox="1"/>
          <p:nvPr/>
        </p:nvSpPr>
        <p:spPr>
          <a:xfrm>
            <a:off x="2855640" y="115888"/>
            <a:ext cx="7695898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Analisi</a:t>
            </a:r>
            <a:r>
              <a:rPr dirty="0"/>
              <a:t> cluster (</a:t>
            </a:r>
            <a:r>
              <a:rPr dirty="0" err="1"/>
              <a:t>metodo</a:t>
            </a:r>
            <a:r>
              <a:rPr dirty="0"/>
              <a:t> Ward) del </a:t>
            </a:r>
            <a:r>
              <a:rPr dirty="0" err="1"/>
              <a:t>profilo</a:t>
            </a:r>
            <a:r>
              <a:rPr dirty="0"/>
              <a:t> </a:t>
            </a:r>
            <a:r>
              <a:rPr dirty="0" err="1"/>
              <a:t>antocianico</a:t>
            </a:r>
            <a:r>
              <a:rPr dirty="0"/>
              <a:t> di cultivar </a:t>
            </a:r>
            <a:r>
              <a:rPr dirty="0" err="1"/>
              <a:t>piemontesi</a:t>
            </a:r>
            <a:r>
              <a:rPr dirty="0"/>
              <a:t> (</a:t>
            </a:r>
            <a:r>
              <a:rPr dirty="0" err="1"/>
              <a:t>Gerbi</a:t>
            </a:r>
            <a:r>
              <a:rPr dirty="0"/>
              <a:t> </a:t>
            </a:r>
            <a:r>
              <a:rPr i="1" dirty="0"/>
              <a:t>et al., </a:t>
            </a:r>
            <a:r>
              <a:rPr dirty="0"/>
              <a:t>2003).</a:t>
            </a:r>
          </a:p>
        </p:txBody>
      </p:sp>
      <p:sp>
        <p:nvSpPr>
          <p:cNvPr id="740" name="Freccia"/>
          <p:cNvSpPr/>
          <p:nvPr/>
        </p:nvSpPr>
        <p:spPr>
          <a:xfrm>
            <a:off x="2365896" y="6092849"/>
            <a:ext cx="979488" cy="288927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92D050"/>
          </a:solidFill>
          <a:ln w="25400">
            <a:solidFill>
              <a:srgbClr val="FF0000"/>
            </a:solidFill>
          </a:ln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77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2">
            <a:extLst>
              <a:ext uri="{FF2B5EF4-FFF2-40B4-BE49-F238E27FC236}">
                <a16:creationId xmlns:a16="http://schemas.microsoft.com/office/drawing/2014/main" id="{0CEA3023-2B4E-3650-A317-D65C7E69A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4794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17000"/>
              </a:lnSpc>
              <a:spcBef>
                <a:spcPct val="0"/>
              </a:spcBef>
            </a:pPr>
            <a:r>
              <a:rPr lang="it-IT" altLang="it-IT" sz="2300" b="1">
                <a:solidFill>
                  <a:srgbClr val="0000CC"/>
                </a:solidFill>
                <a:latin typeface="Comic Sans MS" panose="030F0902030302020204" pitchFamily="66" charset="0"/>
              </a:rPr>
              <a:t>Composizione della componente antocianica (%) </a:t>
            </a:r>
          </a:p>
        </p:txBody>
      </p:sp>
      <p:pic>
        <p:nvPicPr>
          <p:cNvPr id="11266" name="Picture 3">
            <a:extLst>
              <a:ext uri="{FF2B5EF4-FFF2-40B4-BE49-F238E27FC236}">
                <a16:creationId xmlns:a16="http://schemas.microsoft.com/office/drawing/2014/main" id="{20E15F1B-A08A-95E1-1AB0-18DB2F77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958850"/>
            <a:ext cx="8820150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hape 811">
            <a:extLst>
              <a:ext uri="{FF2B5EF4-FFF2-40B4-BE49-F238E27FC236}">
                <a16:creationId xmlns:a16="http://schemas.microsoft.com/office/drawing/2014/main" id="{B88AECF6-650A-0C4F-AB15-EFAE0F789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553653"/>
            <a:ext cx="6103168" cy="70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2000" b="1" dirty="0">
                <a:cs typeface="Arial" panose="020B0604020202020204" pitchFamily="34" charset="0"/>
                <a:sym typeface="Arial" panose="020B0604020202020204" pitchFamily="34" charset="0"/>
              </a:rPr>
              <a:t>Considerevole contributo dei semi nel contenuto di sostanze tanniche, più accentuato in annate calde.</a:t>
            </a:r>
          </a:p>
        </p:txBody>
      </p:sp>
      <p:graphicFrame>
        <p:nvGraphicFramePr>
          <p:cNvPr id="13317" name="Chart 813">
            <a:extLst>
              <a:ext uri="{FF2B5EF4-FFF2-40B4-BE49-F238E27FC236}">
                <a16:creationId xmlns:a16="http://schemas.microsoft.com/office/drawing/2014/main" id="{5E64D847-BB83-B840-993C-581DBA307688}"/>
              </a:ext>
            </a:extLst>
          </p:cNvPr>
          <p:cNvGraphicFramePr>
            <a:graphicFrameLocks/>
          </p:cNvGraphicFramePr>
          <p:nvPr/>
        </p:nvGraphicFramePr>
        <p:xfrm>
          <a:off x="3683732" y="1822466"/>
          <a:ext cx="4824536" cy="3213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565650" imgH="2705100" progId="Excel.Chart.8">
                  <p:embed/>
                </p:oleObj>
              </mc:Choice>
              <mc:Fallback>
                <p:oleObj r:id="rId2" imgW="4565650" imgH="2705100" progId="Excel.Chart.8">
                  <p:embed/>
                  <p:pic>
                    <p:nvPicPr>
                      <p:cNvPr id="13317" name="Chart 813">
                        <a:extLst>
                          <a:ext uri="{FF2B5EF4-FFF2-40B4-BE49-F238E27FC236}">
                            <a16:creationId xmlns:a16="http://schemas.microsoft.com/office/drawing/2014/main" id="{5E64D847-BB83-B840-993C-581DBA30768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732" y="1822466"/>
                        <a:ext cx="4824536" cy="3213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Shape 815">
            <a:extLst>
              <a:ext uri="{FF2B5EF4-FFF2-40B4-BE49-F238E27FC236}">
                <a16:creationId xmlns:a16="http://schemas.microsoft.com/office/drawing/2014/main" id="{353CA157-1AB1-8240-88B1-A55977F79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864" y="6396099"/>
            <a:ext cx="1679302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5718" tIns="45718" rIns="45718" bIns="45718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it-IT" altLang="it-IT" dirty="0" err="1">
                <a:cs typeface="Arial" panose="020B0604020202020204" pitchFamily="34" charset="0"/>
                <a:sym typeface="Arial" panose="020B0604020202020204" pitchFamily="34" charset="0"/>
              </a:rPr>
              <a:t>Rossotto</a:t>
            </a:r>
            <a:r>
              <a:rPr lang="it-IT" altLang="it-IT" dirty="0">
                <a:cs typeface="Arial" panose="020B0604020202020204" pitchFamily="34" charset="0"/>
                <a:sym typeface="Arial" panose="020B0604020202020204" pitchFamily="34" charset="0"/>
              </a:rPr>
              <a:t>, 2008).</a:t>
            </a:r>
          </a:p>
        </p:txBody>
      </p:sp>
    </p:spTree>
    <p:extLst>
      <p:ext uri="{BB962C8B-B14F-4D97-AF65-F5344CB8AC3E}">
        <p14:creationId xmlns:p14="http://schemas.microsoft.com/office/powerpoint/2010/main" val="429478178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>
            <a:extLst>
              <a:ext uri="{FF2B5EF4-FFF2-40B4-BE49-F238E27FC236}">
                <a16:creationId xmlns:a16="http://schemas.microsoft.com/office/drawing/2014/main" id="{6418CB84-286D-02AA-4DA0-70942EED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2667001"/>
            <a:ext cx="45656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4">
            <a:extLst>
              <a:ext uri="{FF2B5EF4-FFF2-40B4-BE49-F238E27FC236}">
                <a16:creationId xmlns:a16="http://schemas.microsoft.com/office/drawing/2014/main" id="{B75ED23A-43D6-D473-B9EB-0760FE11C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152400"/>
            <a:ext cx="8666162" cy="1066800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200" b="1">
                <a:solidFill>
                  <a:srgbClr val="FFFF00"/>
                </a:solidFill>
                <a:latin typeface="Comic Sans MS" panose="030F0902030302020204" pitchFamily="66" charset="0"/>
              </a:rPr>
              <a:t>Rigoverno: rifermentazione del vino con una porzione di uve leggermente appassite </a:t>
            </a:r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5B0E2DFA-3194-E9B3-5690-C4D77AC31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6202364"/>
            <a:ext cx="7543800" cy="579437"/>
          </a:xfrm>
          <a:prstGeom prst="rect">
            <a:avLst/>
          </a:prstGeom>
          <a:gradFill rotWithShape="0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3200" b="1">
                <a:solidFill>
                  <a:srgbClr val="FFFF00"/>
                </a:solidFill>
                <a:latin typeface="Comic Sans MS" panose="030F0902030302020204" pitchFamily="66" charset="0"/>
              </a:rPr>
              <a:t>Successiva fermentazione malolattica</a:t>
            </a:r>
          </a:p>
        </p:txBody>
      </p:sp>
      <p:pic>
        <p:nvPicPr>
          <p:cNvPr id="14340" name="Picture 2" descr="D:\Documenti Vincenzo\Archivio\Divulgazione\ONAV\freisa\freisa surmatura 3.JPG">
            <a:extLst>
              <a:ext uri="{FF2B5EF4-FFF2-40B4-BE49-F238E27FC236}">
                <a16:creationId xmlns:a16="http://schemas.microsoft.com/office/drawing/2014/main" id="{39074740-5979-7625-558C-E2AC5C60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08275"/>
            <a:ext cx="41767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FA2045B2-E525-5941-850B-80C52A934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688" y="260351"/>
            <a:ext cx="7380312" cy="7921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15362" name="Picture 3">
            <a:extLst>
              <a:ext uri="{FF2B5EF4-FFF2-40B4-BE49-F238E27FC236}">
                <a16:creationId xmlns:a16="http://schemas.microsoft.com/office/drawing/2014/main" id="{459AE097-B86C-8442-AD54-3D6D7BD6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7" y="657681"/>
            <a:ext cx="57594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70D8E9AD-D4DD-6742-91E2-E0404CA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4" y="1292225"/>
            <a:ext cx="348773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5" name="Text Box 8">
            <a:extLst>
              <a:ext uri="{FF2B5EF4-FFF2-40B4-BE49-F238E27FC236}">
                <a16:creationId xmlns:a16="http://schemas.microsoft.com/office/drawing/2014/main" id="{BA24F293-6F66-F140-A707-23FB5F3AF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188913"/>
            <a:ext cx="647022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17000"/>
              </a:lnSpc>
              <a:spcBef>
                <a:spcPct val="0"/>
              </a:spcBef>
            </a:pPr>
            <a:r>
              <a:rPr lang="de-CH" altLang="it-IT" sz="2300" b="1" dirty="0" err="1">
                <a:solidFill>
                  <a:srgbClr val="0000CC"/>
                </a:solidFill>
                <a:latin typeface="Trebuchet MS" panose="020B0703020202090204" pitchFamily="34" charset="0"/>
              </a:rPr>
              <a:t>Svinacciolatura</a:t>
            </a:r>
            <a:endParaRPr lang="de-CH" altLang="it-IT" sz="2300" b="1" dirty="0">
              <a:solidFill>
                <a:srgbClr val="0000CC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117000"/>
              </a:lnSpc>
              <a:spcBef>
                <a:spcPct val="0"/>
              </a:spcBef>
            </a:pPr>
            <a:r>
              <a:rPr lang="de-CH" altLang="it-IT" sz="2300" b="1" dirty="0">
                <a:solidFill>
                  <a:srgbClr val="0000CC"/>
                </a:solidFill>
                <a:latin typeface="Trebuchet MS" panose="020B0703020202090204" pitchFamily="34" charset="0"/>
              </a:rPr>
              <a:t>72-96 </a:t>
            </a:r>
            <a:r>
              <a:rPr lang="de-CH" altLang="it-IT" sz="2300" b="1" dirty="0" err="1">
                <a:solidFill>
                  <a:srgbClr val="0000CC"/>
                </a:solidFill>
                <a:latin typeface="Trebuchet MS" panose="020B0703020202090204" pitchFamily="34" charset="0"/>
              </a:rPr>
              <a:t>ore</a:t>
            </a:r>
            <a:r>
              <a:rPr lang="de-CH" altLang="it-IT" sz="2300" b="1" dirty="0">
                <a:solidFill>
                  <a:srgbClr val="0000CC"/>
                </a:solidFill>
                <a:latin typeface="Trebuchet MS" panose="020B0703020202090204" pitchFamily="34" charset="0"/>
              </a:rPr>
              <a:t>          </a:t>
            </a:r>
          </a:p>
        </p:txBody>
      </p:sp>
      <p:pic>
        <p:nvPicPr>
          <p:cNvPr id="15366" name="Picture 10">
            <a:extLst>
              <a:ext uri="{FF2B5EF4-FFF2-40B4-BE49-F238E27FC236}">
                <a16:creationId xmlns:a16="http://schemas.microsoft.com/office/drawing/2014/main" id="{06792C72-D3FF-3742-BB8A-10D02709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8109" r="16216" b="10811"/>
          <a:stretch>
            <a:fillRect/>
          </a:stretch>
        </p:blipFill>
        <p:spPr bwMode="auto">
          <a:xfrm>
            <a:off x="1790572" y="4464050"/>
            <a:ext cx="2500312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256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ADE3CF-9FB4-F275-6A35-F2EDF6A05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4" y="23413"/>
            <a:ext cx="11761940" cy="4787838"/>
          </a:xfrm>
          <a:prstGeom prst="rect">
            <a:avLst/>
          </a:prstGeom>
        </p:spPr>
      </p:pic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087C9473-70C4-947D-87DC-BA2CFEA09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695174"/>
              </p:ext>
            </p:extLst>
          </p:nvPr>
        </p:nvGraphicFramePr>
        <p:xfrm>
          <a:off x="4037379" y="4514377"/>
          <a:ext cx="4117241" cy="2343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970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1D92ED-19D0-BC7C-5DCC-7B72EE4CCAA0}"/>
              </a:ext>
            </a:extLst>
          </p:cNvPr>
          <p:cNvSpPr txBox="1"/>
          <p:nvPr/>
        </p:nvSpPr>
        <p:spPr>
          <a:xfrm>
            <a:off x="6851736" y="576197"/>
            <a:ext cx="534026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I 52 Comuni definiti dalla Regione Piemonte quale Area Monferrato Heritage UNESCO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:</a:t>
            </a:r>
          </a:p>
          <a:p>
            <a:endParaRPr lang="it-IT" dirty="0">
              <a:solidFill>
                <a:srgbClr val="333333"/>
              </a:solidFill>
              <a:highlight>
                <a:srgbClr val="FFFFFF"/>
              </a:highlight>
              <a:latin typeface="Merriweather" panose="020F0502020204030204" pitchFamily="34" charset="0"/>
            </a:endParaRPr>
          </a:p>
          <a:p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Albugnano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Antignano,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Aramengo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Baldichieri d'Asti,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Berzano di San Pietro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Buttigliera d'Asti, Camerano Casasco, Cantarana, Capriglio, Castellero,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Castelnuovo Don Bosco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Cellarengo, Celle Enomondo, Cerreto d'Asti, Chiusano d'Asti, Cinaglio, Cisterna d'Asti,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Cocconato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Corsione, Cortandone, Cortanze, Cortazzone, Cossombrato, Cunico, Dusino San Michele, Ferrere, Frinco, Maretto, Monale,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Moncucco Torinese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Montafia, Montechiaro d'Asti, Montiglio Monferrato, Moransengo,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Passerano Marmorito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Piea, </a:t>
            </a:r>
            <a:r>
              <a:rPr lang="it-IT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Pino d'Asti</a:t>
            </a:r>
            <a:r>
              <a:rPr lang="it-IT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Merriweather" panose="020F0502020204030204" pitchFamily="34" charset="0"/>
              </a:rPr>
              <a:t>, Piovà Massaia, Revigliasco d'Asti, Roatto, San Damiano d'Asti, San Martino Alfieri, San Paolo Solbrito, Settime, Soglio, Tigliole, Tonengo, Valfenera, Viale, Villa San Secondo, Villafranca d'Asti, Villanova d'Asti.</a:t>
            </a:r>
            <a:endParaRPr lang="it-IT" dirty="0"/>
          </a:p>
        </p:txBody>
      </p:sp>
      <p:pic>
        <p:nvPicPr>
          <p:cNvPr id="1026" name="Picture 2" descr="MONFERRATO HERITAGE UNESCO">
            <a:extLst>
              <a:ext uri="{FF2B5EF4-FFF2-40B4-BE49-F238E27FC236}">
                <a16:creationId xmlns:a16="http://schemas.microsoft.com/office/drawing/2014/main" id="{FB168EB6-C8F6-CFF7-2D25-3CB68AED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0379" cy="450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94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BA5DBE-3D02-6248-5CE3-C89CEF6B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04"/>
            <a:ext cx="11937304" cy="4750965"/>
          </a:xfrm>
          <a:prstGeom prst="rect">
            <a:avLst/>
          </a:prstGeom>
        </p:spPr>
      </p:pic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77762C05-765F-3CD7-8631-8089D536B4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91454"/>
              </p:ext>
            </p:extLst>
          </p:nvPr>
        </p:nvGraphicFramePr>
        <p:xfrm>
          <a:off x="4246323" y="3429000"/>
          <a:ext cx="4185782" cy="239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8258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172759-0955-1370-9B35-14700E19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68" y="1382841"/>
            <a:ext cx="9242471" cy="54751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006CA4-3862-3E8C-27B4-76C92D6B8E71}"/>
              </a:ext>
            </a:extLst>
          </p:cNvPr>
          <p:cNvSpPr txBox="1"/>
          <p:nvPr/>
        </p:nvSpPr>
        <p:spPr>
          <a:xfrm>
            <a:off x="3144647" y="464457"/>
            <a:ext cx="5902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Esperienze</a:t>
            </a:r>
            <a:r>
              <a:rPr lang="en-US" sz="2400" dirty="0"/>
              <a:t> di </a:t>
            </a:r>
            <a:r>
              <a:rPr lang="en-US" sz="2400" dirty="0" err="1"/>
              <a:t>valorizzazione</a:t>
            </a:r>
            <a:r>
              <a:rPr lang="en-US" sz="2400" dirty="0"/>
              <a:t> </a:t>
            </a:r>
            <a:r>
              <a:rPr lang="en-US" sz="2400" dirty="0" err="1"/>
              <a:t>delle</a:t>
            </a:r>
            <a:r>
              <a:rPr lang="en-US" sz="2400" dirty="0"/>
              <a:t> </a:t>
            </a:r>
            <a:r>
              <a:rPr lang="en-US" sz="2400" dirty="0" err="1"/>
              <a:t>piccole</a:t>
            </a:r>
            <a:r>
              <a:rPr lang="en-US" sz="2400" dirty="0"/>
              <a:t> DOC</a:t>
            </a:r>
          </a:p>
        </p:txBody>
      </p:sp>
    </p:spTree>
    <p:extLst>
      <p:ext uri="{BB962C8B-B14F-4D97-AF65-F5344CB8AC3E}">
        <p14:creationId xmlns:p14="http://schemas.microsoft.com/office/powerpoint/2010/main" val="612869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762247-A9F1-2F19-B7B1-190F3F21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552A7D-1FFE-26CF-131A-47F40BCA3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61665"/>
            <a:ext cx="7772400" cy="35142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28E39D-5D8C-7368-2B89-D37C43CA6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975954"/>
            <a:ext cx="7772400" cy="28589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079C65-6AB7-05FA-913A-B5C7B82C477A}"/>
              </a:ext>
            </a:extLst>
          </p:cNvPr>
          <p:cNvSpPr txBox="1"/>
          <p:nvPr/>
        </p:nvSpPr>
        <p:spPr>
          <a:xfrm>
            <a:off x="4419600" y="-23108"/>
            <a:ext cx="752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Esperienze</a:t>
            </a:r>
            <a:r>
              <a:rPr lang="en-US" sz="2400" dirty="0"/>
              <a:t> di </a:t>
            </a:r>
            <a:r>
              <a:rPr lang="en-US" sz="2400" dirty="0" err="1"/>
              <a:t>introduzione</a:t>
            </a:r>
            <a:r>
              <a:rPr lang="en-US" sz="2400" dirty="0"/>
              <a:t> di </a:t>
            </a:r>
            <a:r>
              <a:rPr lang="en-US" sz="2400" dirty="0" err="1"/>
              <a:t>vitigni</a:t>
            </a:r>
            <a:r>
              <a:rPr lang="en-US" sz="2400" dirty="0"/>
              <a:t> </a:t>
            </a:r>
            <a:r>
              <a:rPr lang="en-US" sz="2400" dirty="0" err="1"/>
              <a:t>bianchi</a:t>
            </a:r>
            <a:r>
              <a:rPr lang="en-US" sz="2400" dirty="0"/>
              <a:t> in </a:t>
            </a:r>
            <a:r>
              <a:rPr lang="en-US" sz="2400" dirty="0" err="1"/>
              <a:t>Valtriversa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7902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0AC8953-4B2E-34B9-787B-42496E959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7475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2BB1F4-A744-02DD-7A6C-59ADF46CFC43}"/>
              </a:ext>
            </a:extLst>
          </p:cNvPr>
          <p:cNvSpPr txBox="1"/>
          <p:nvPr/>
        </p:nvSpPr>
        <p:spPr>
          <a:xfrm>
            <a:off x="493486" y="751344"/>
            <a:ext cx="101164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580000"/>
                </a:solidFill>
              </a:rPr>
              <a:t>Conclusioni: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rgbClr val="580000"/>
                </a:solidFill>
              </a:rPr>
              <a:t>La vitivinicoltura in MONFERRATO può ancora fare la differenza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rgbClr val="580000"/>
                </a:solidFill>
              </a:rPr>
              <a:t>Conoscenze e professionalità sono presenti, ma occorre più informazione e formazione</a:t>
            </a:r>
          </a:p>
          <a:p>
            <a:r>
              <a:rPr lang="it-IT" sz="2800" dirty="0">
                <a:solidFill>
                  <a:srgbClr val="580000"/>
                </a:solidFill>
              </a:rPr>
              <a:t>-   Le sinergie per la valorizzazione congiunta del territorio del paesaggio e dei suoi prodotti sono possibili, ma occorre un progetto condiviso</a:t>
            </a:r>
          </a:p>
        </p:txBody>
      </p:sp>
    </p:spTree>
    <p:extLst>
      <p:ext uri="{BB962C8B-B14F-4D97-AF65-F5344CB8AC3E}">
        <p14:creationId xmlns:p14="http://schemas.microsoft.com/office/powerpoint/2010/main" val="3970230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09419F35-7BCB-F3CF-1E59-C8295E237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428893"/>
              </p:ext>
            </p:extLst>
          </p:nvPr>
        </p:nvGraphicFramePr>
        <p:xfrm>
          <a:off x="232229" y="2061029"/>
          <a:ext cx="5979886" cy="4093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2652B4ED-59A2-0FA3-49AC-95DA3BE273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879133"/>
              </p:ext>
            </p:extLst>
          </p:nvPr>
        </p:nvGraphicFramePr>
        <p:xfrm>
          <a:off x="5428343" y="2061028"/>
          <a:ext cx="7024913" cy="4209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392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24ACCB4F-EE6C-F84D-30E9-18C097EB18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192180"/>
              </p:ext>
            </p:extLst>
          </p:nvPr>
        </p:nvGraphicFramePr>
        <p:xfrm>
          <a:off x="431800" y="2171700"/>
          <a:ext cx="5852886" cy="4243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58E16076-899E-7903-C08D-80071ED7E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055542"/>
              </p:ext>
            </p:extLst>
          </p:nvPr>
        </p:nvGraphicFramePr>
        <p:xfrm>
          <a:off x="5704114" y="1785258"/>
          <a:ext cx="6487886" cy="4630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4749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E5A29A-4573-EB4C-75C2-AF296FEF8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57" y="418609"/>
            <a:ext cx="10116457" cy="606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E3EAF43D-6901-D7ED-067E-CC5FBA15DE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985828"/>
              </p:ext>
            </p:extLst>
          </p:nvPr>
        </p:nvGraphicFramePr>
        <p:xfrm>
          <a:off x="1103087" y="595086"/>
          <a:ext cx="9666514" cy="5849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336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241CE096-B9A5-DA6F-7813-5D0F1FEF83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900153"/>
              </p:ext>
            </p:extLst>
          </p:nvPr>
        </p:nvGraphicFramePr>
        <p:xfrm>
          <a:off x="870857" y="711200"/>
          <a:ext cx="10508343" cy="577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523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3">
            <a:extLst>
              <a:ext uri="{FF2B5EF4-FFF2-40B4-BE49-F238E27FC236}">
                <a16:creationId xmlns:a16="http://schemas.microsoft.com/office/drawing/2014/main" id="{E477A2C8-D5E6-DAC6-6E91-2779F0F8E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2349501"/>
            <a:ext cx="453707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 Box 6">
            <a:extLst>
              <a:ext uri="{FF2B5EF4-FFF2-40B4-BE49-F238E27FC236}">
                <a16:creationId xmlns:a16="http://schemas.microsoft.com/office/drawing/2014/main" id="{57C44FC7-FCFD-C3FE-CB14-19ACB560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41439"/>
            <a:ext cx="7308850" cy="41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Valorizzazione enologica della Freisa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in Piemonte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it-IT" altLang="it-IT" sz="2400" b="1" dirty="0">
              <a:solidFill>
                <a:srgbClr val="0000CC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it-IT" altLang="it-IT" sz="2400" b="1" dirty="0">
                <a:solidFill>
                  <a:srgbClr val="0000CC"/>
                </a:solidFill>
                <a:latin typeface="Comic Sans MS" panose="030F0902030302020204" pitchFamily="66" charset="0"/>
              </a:rPr>
              <a:t>																					</a:t>
            </a:r>
          </a:p>
        </p:txBody>
      </p:sp>
      <p:pic>
        <p:nvPicPr>
          <p:cNvPr id="4101" name="Immagine 1" descr="LOGO_DISAFA_COLORE_compresso.jpg">
            <a:extLst>
              <a:ext uri="{FF2B5EF4-FFF2-40B4-BE49-F238E27FC236}">
                <a16:creationId xmlns:a16="http://schemas.microsoft.com/office/drawing/2014/main" id="{94BE810D-0B80-E092-0F8D-BA4B7585D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" y="4259265"/>
            <a:ext cx="1524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magine 2" descr="uva_freisa.jpg">
            <a:extLst>
              <a:ext uri="{FF2B5EF4-FFF2-40B4-BE49-F238E27FC236}">
                <a16:creationId xmlns:a16="http://schemas.microsoft.com/office/drawing/2014/main" id="{7F0ED58C-56EE-61F8-F265-345AD4E8E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476251"/>
            <a:ext cx="345281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34FC9A-3EE0-BBF8-BD5C-7F7CEE4B9A01}"/>
              </a:ext>
            </a:extLst>
          </p:cNvPr>
          <p:cNvSpPr txBox="1"/>
          <p:nvPr/>
        </p:nvSpPr>
        <p:spPr>
          <a:xfrm>
            <a:off x="4171479" y="5581153"/>
            <a:ext cx="461216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</a:rPr>
              <a:t>Cantina 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</a:rPr>
              <a:t>sperimentale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</a:rPr>
              <a:t> Centro </a:t>
            </a:r>
            <a:r>
              <a:rPr lang="it-IT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ea typeface="ＭＳ Ｐゴシック" charset="0"/>
              </a:rPr>
              <a:t>Bonafous</a:t>
            </a:r>
            <a:endParaRPr lang="it-IT" b="1" dirty="0">
              <a:solidFill>
                <a:schemeClr val="accent6">
                  <a:lumMod val="50000"/>
                </a:schemeClr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F2221A-7A32-2C0A-08BB-C6AA7A6B2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30"/>
            <a:ext cx="8880987" cy="66607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96AE94-9F53-EE13-F985-FDE999E67C10}"/>
              </a:ext>
            </a:extLst>
          </p:cNvPr>
          <p:cNvSpPr txBox="1"/>
          <p:nvPr/>
        </p:nvSpPr>
        <p:spPr>
          <a:xfrm>
            <a:off x="8699500" y="2505670"/>
            <a:ext cx="346998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resistente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FD rispetto a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Barbera</a:t>
            </a:r>
          </a:p>
          <a:p>
            <a:r>
              <a:rPr lang="en-US" dirty="0"/>
              <a:t>Dolcetto</a:t>
            </a:r>
          </a:p>
          <a:p>
            <a:r>
              <a:rPr lang="en-US" dirty="0"/>
              <a:t>Chardonnay</a:t>
            </a:r>
          </a:p>
          <a:p>
            <a:r>
              <a:rPr lang="en-US" dirty="0"/>
              <a:t>Arneis</a:t>
            </a:r>
          </a:p>
          <a:p>
            <a:r>
              <a:rPr lang="en-US" dirty="0"/>
              <a:t>Malvasia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649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401</Words>
  <Application>Microsoft Macintosh PowerPoint</Application>
  <PresentationFormat>Widescreen</PresentationFormat>
  <Paragraphs>63</Paragraphs>
  <Slides>23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Comic Sans MS</vt:lpstr>
      <vt:lpstr>Merriweather</vt:lpstr>
      <vt:lpstr>Times New Roman</vt:lpstr>
      <vt:lpstr>Trebuchet MS</vt:lpstr>
      <vt:lpstr>Tema di Office</vt:lpstr>
      <vt:lpstr>Excel.Chart.8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vincenzo gerbi</dc:creator>
  <cp:keywords/>
  <dc:description/>
  <cp:lastModifiedBy>vincenzo gerbi</cp:lastModifiedBy>
  <cp:revision>9</cp:revision>
  <dcterms:created xsi:type="dcterms:W3CDTF">2023-05-14T08:52:35Z</dcterms:created>
  <dcterms:modified xsi:type="dcterms:W3CDTF">2024-06-29T06:03:53Z</dcterms:modified>
  <cp:category/>
</cp:coreProperties>
</file>